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2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1176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1176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1176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1176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1176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20000" y="381000"/>
            <a:ext cx="779406" cy="8260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72115" y="6304061"/>
            <a:ext cx="972807" cy="2419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0600" y="2628106"/>
            <a:ext cx="716280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0616" y="1572404"/>
            <a:ext cx="8382766" cy="4136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520310" y="6368414"/>
            <a:ext cx="747395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1176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6800" y="2462212"/>
            <a:ext cx="7086600" cy="738505"/>
          </a:xfrm>
          <a:custGeom>
            <a:avLst/>
            <a:gdLst/>
            <a:ahLst/>
            <a:cxnLst/>
            <a:rect l="l" t="t" r="r" b="b"/>
            <a:pathLst>
              <a:path w="7086600" h="738505">
                <a:moveTo>
                  <a:pt x="0" y="0"/>
                </a:moveTo>
                <a:lnTo>
                  <a:pt x="7086600" y="0"/>
                </a:lnTo>
                <a:lnTo>
                  <a:pt x="7086600" y="738187"/>
                </a:lnTo>
                <a:lnTo>
                  <a:pt x="0" y="738187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96995" y="2549652"/>
            <a:ext cx="2453639" cy="4998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42203" y="2549652"/>
            <a:ext cx="493775" cy="4998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City of</a:t>
            </a:r>
            <a:r>
              <a:rPr spc="-30" dirty="0"/>
              <a:t> </a:t>
            </a:r>
            <a:r>
              <a:rPr spc="-5" dirty="0"/>
              <a:t>Laredo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65147" y="3506533"/>
            <a:ext cx="5146675" cy="2623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0325" algn="ctr">
              <a:lnSpc>
                <a:spcPct val="127499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2018 Water/Wastewater Rate Study  and Financial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Forecast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900">
              <a:latin typeface="Times New Roman"/>
              <a:cs typeface="Times New Roman"/>
            </a:endParaRPr>
          </a:p>
          <a:p>
            <a:pPr marR="48895" algn="ctr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City Council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Presentation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1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800" b="1" spc="-15" dirty="0">
                <a:latin typeface="Arial"/>
                <a:cs typeface="Arial"/>
              </a:rPr>
              <a:t>April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2019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10000" y="476123"/>
            <a:ext cx="1509864" cy="15478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4956" y="5861025"/>
            <a:ext cx="1946765" cy="4684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45720" rIns="0" bIns="0" rtlCol="0">
            <a:spAutoFit/>
          </a:bodyPr>
          <a:lstStyle/>
          <a:p>
            <a:pPr marL="1443355" marR="1437640" indent="694690">
              <a:lnSpc>
                <a:spcPct val="100000"/>
              </a:lnSpc>
              <a:spcBef>
                <a:spcPts val="360"/>
              </a:spcBef>
            </a:pPr>
            <a:r>
              <a:rPr spc="-5" dirty="0"/>
              <a:t>2018 Rate Study  Capital Improvement</a:t>
            </a:r>
            <a:r>
              <a:rPr spc="-70" dirty="0"/>
              <a:t> </a:t>
            </a:r>
            <a:r>
              <a:rPr spc="-5" dirty="0"/>
              <a:t>Plan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1676400"/>
            <a:ext cx="8184438" cy="441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45992" y="1552448"/>
            <a:ext cx="19850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latin typeface="Arial"/>
                <a:cs typeface="Arial"/>
              </a:rPr>
              <a:t>Total </a:t>
            </a:r>
            <a:r>
              <a:rPr sz="1600" b="1" spc="-5" dirty="0">
                <a:latin typeface="Arial"/>
                <a:cs typeface="Arial"/>
              </a:rPr>
              <a:t>--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$179,164,540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  <p:transition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330" y="304800"/>
            <a:ext cx="7773670" cy="1219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0" rIns="0" bIns="0" rtlCol="0">
            <a:spAutoFit/>
          </a:bodyPr>
          <a:lstStyle/>
          <a:p>
            <a:pPr marL="2148205">
              <a:lnSpc>
                <a:spcPts val="3045"/>
              </a:lnSpc>
            </a:pPr>
            <a:r>
              <a:rPr sz="2800" b="1" spc="-10" dirty="0">
                <a:solidFill>
                  <a:srgbClr val="33FF99"/>
                </a:solidFill>
                <a:latin typeface="Arial"/>
                <a:cs typeface="Arial"/>
              </a:rPr>
              <a:t>FORECASTED</a:t>
            </a:r>
            <a:r>
              <a:rPr sz="2800" b="1" spc="40" dirty="0">
                <a:solidFill>
                  <a:srgbClr val="33FF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FF99"/>
                </a:solidFill>
                <a:latin typeface="Arial"/>
                <a:cs typeface="Arial"/>
              </a:rPr>
              <a:t>water</a:t>
            </a:r>
            <a:endParaRPr sz="2800">
              <a:latin typeface="Arial"/>
              <a:cs typeface="Arial"/>
            </a:endParaRPr>
          </a:p>
          <a:p>
            <a:pPr marL="1270635" marR="1264920" algn="ctr">
              <a:lnSpc>
                <a:spcPct val="100000"/>
              </a:lnSpc>
            </a:pPr>
            <a:r>
              <a:rPr sz="2800" b="1" spc="-10" dirty="0">
                <a:solidFill>
                  <a:srgbClr val="33FF99"/>
                </a:solidFill>
                <a:latin typeface="Arial"/>
                <a:cs typeface="Arial"/>
              </a:rPr>
              <a:t>CAPITAL IMPROVEMENT PlAN  FY</a:t>
            </a:r>
            <a:r>
              <a:rPr sz="2800" b="1" spc="-20" dirty="0">
                <a:solidFill>
                  <a:srgbClr val="33FF99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33FF99"/>
                </a:solidFill>
                <a:latin typeface="Arial"/>
                <a:cs typeface="Arial"/>
              </a:rPr>
              <a:t>2019-2023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31866" y="6368414"/>
            <a:ext cx="22161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11</a:t>
            </a:fld>
            <a:endParaRPr sz="1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3250" y="1670050"/>
          <a:ext cx="7791450" cy="4259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WATER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30" dirty="0">
                          <a:latin typeface="Arial"/>
                          <a:cs typeface="Arial"/>
                        </a:rPr>
                        <a:t>Lyon </a:t>
                      </a:r>
                      <a:r>
                        <a:rPr sz="1800" spc="-55" dirty="0">
                          <a:latin typeface="Arial"/>
                          <a:cs typeface="Arial"/>
                        </a:rPr>
                        <a:t>Tank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Improvements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EFF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$8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020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0805" marR="3638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Line Rehabilitation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Contingency 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Water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Breaks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F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$8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800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90805" marR="8102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8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MG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Cuatro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Vientos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Booster  Station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EFF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$6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600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Waterline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Replacement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F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$5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700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24”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Waterline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Hachar</a:t>
                      </a:r>
                      <a:r>
                        <a:rPr sz="18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Loop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EFF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$6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895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Boring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under Loop 20</a:t>
                      </a:r>
                      <a:r>
                        <a:rPr sz="18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project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F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$3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500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24”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Waterline west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side of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Loop</a:t>
                      </a:r>
                      <a:r>
                        <a:rPr sz="1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EFF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$2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750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Other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Water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CIP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Projects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F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$29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759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500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330" y="304800"/>
            <a:ext cx="7773670" cy="1219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0" rIns="0" bIns="0" rtlCol="0">
            <a:spAutoFit/>
          </a:bodyPr>
          <a:lstStyle/>
          <a:p>
            <a:pPr marL="1652905">
              <a:lnSpc>
                <a:spcPts val="3045"/>
              </a:lnSpc>
            </a:pPr>
            <a:r>
              <a:rPr sz="2800" b="1" spc="-10" dirty="0">
                <a:solidFill>
                  <a:srgbClr val="33FF99"/>
                </a:solidFill>
                <a:latin typeface="Arial"/>
                <a:cs typeface="Arial"/>
              </a:rPr>
              <a:t>FORECASTED</a:t>
            </a:r>
            <a:r>
              <a:rPr sz="2800" b="1" spc="35" dirty="0">
                <a:solidFill>
                  <a:srgbClr val="33FF99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33FF99"/>
                </a:solidFill>
                <a:latin typeface="Arial"/>
                <a:cs typeface="Arial"/>
              </a:rPr>
              <a:t>wastewater</a:t>
            </a:r>
            <a:endParaRPr sz="2800">
              <a:latin typeface="Arial"/>
              <a:cs typeface="Arial"/>
            </a:endParaRPr>
          </a:p>
          <a:p>
            <a:pPr marL="1270000" marR="1265555" algn="ctr">
              <a:lnSpc>
                <a:spcPct val="100000"/>
              </a:lnSpc>
            </a:pPr>
            <a:r>
              <a:rPr sz="2800" b="1" spc="-10" dirty="0">
                <a:solidFill>
                  <a:srgbClr val="33FF99"/>
                </a:solidFill>
                <a:latin typeface="Arial"/>
                <a:cs typeface="Arial"/>
              </a:rPr>
              <a:t>CAPITAL IMPROVEMENT PlAN  FY</a:t>
            </a:r>
            <a:r>
              <a:rPr sz="2800" b="1" spc="-20" dirty="0">
                <a:solidFill>
                  <a:srgbClr val="33FF99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33FF99"/>
                </a:solidFill>
                <a:latin typeface="Arial"/>
                <a:cs typeface="Arial"/>
              </a:rPr>
              <a:t>2019-2023</a:t>
            </a:r>
            <a:endParaRPr sz="2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3250" y="1670050"/>
          <a:ext cx="7791450" cy="4899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113601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WASTEWATER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Manadas Creek 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WWTP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4.75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MGD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EFF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$52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 marR="14605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Sewer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Rehabilitation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Contingency 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Sewer</a:t>
                      </a:r>
                      <a:r>
                        <a:rPr sz="18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Breaks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F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$8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91440" marR="5245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Zacate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Chacon Creek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Gravity 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Sewer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Line(Additional</a:t>
                      </a:r>
                      <a:r>
                        <a:rPr sz="18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funding)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EFF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$7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500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8”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12”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IH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69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Force Main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Extension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F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$3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800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630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Eastern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Chacon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Interceptor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EFF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$7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In-House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Projects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F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$5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210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90805" marR="883919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North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Laredo 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WWTP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8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MGD 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Expansion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(Design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only)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EFF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$2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500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Other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Wastewater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CIP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Projects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EFF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$21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129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410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613773" y="6000686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12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45720" rIns="0" bIns="0" rtlCol="0">
            <a:spAutoFit/>
          </a:bodyPr>
          <a:lstStyle/>
          <a:p>
            <a:pPr marL="1216660" marR="1211580" indent="922019">
              <a:lnSpc>
                <a:spcPct val="100000"/>
              </a:lnSpc>
              <a:spcBef>
                <a:spcPts val="360"/>
              </a:spcBef>
            </a:pPr>
            <a:r>
              <a:rPr spc="-5" dirty="0"/>
              <a:t>2018 Rate Study  Forecast </a:t>
            </a:r>
            <a:r>
              <a:rPr dirty="0"/>
              <a:t>W/WW </a:t>
            </a:r>
            <a:r>
              <a:rPr spc="-5" dirty="0"/>
              <a:t>Bond</a:t>
            </a:r>
            <a:r>
              <a:rPr spc="-105" dirty="0"/>
              <a:t> </a:t>
            </a:r>
            <a:r>
              <a:rPr spc="-5" dirty="0"/>
              <a:t>Issues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20902" y="3086526"/>
            <a:ext cx="166243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749935" algn="l"/>
                <a:tab pos="777240" algn="l"/>
              </a:tabLst>
            </a:pPr>
            <a:r>
              <a:rPr sz="1400" b="1" spc="-30" dirty="0">
                <a:latin typeface="Arial"/>
                <a:cs typeface="Arial"/>
              </a:rPr>
              <a:t>Term		</a:t>
            </a:r>
            <a:r>
              <a:rPr sz="1400" b="1" dirty="0">
                <a:latin typeface="Arial"/>
                <a:cs typeface="Arial"/>
              </a:rPr>
              <a:t>= 25</a:t>
            </a:r>
            <a:r>
              <a:rPr sz="1400" b="1" spc="-13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Years  </a:t>
            </a:r>
            <a:r>
              <a:rPr sz="1400" b="1" dirty="0">
                <a:latin typeface="Arial"/>
                <a:cs typeface="Arial"/>
              </a:rPr>
              <a:t>Interest = 3.5%  </a:t>
            </a:r>
            <a:r>
              <a:rPr sz="1400" b="1" spc="-5" dirty="0">
                <a:latin typeface="Arial"/>
                <a:cs typeface="Arial"/>
              </a:rPr>
              <a:t>P&amp;I	</a:t>
            </a:r>
            <a:r>
              <a:rPr sz="1400" b="1" dirty="0">
                <a:latin typeface="Arial"/>
                <a:cs typeface="Arial"/>
              </a:rPr>
              <a:t>=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Fixed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46272" y="1604693"/>
            <a:ext cx="3918585" cy="2940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341120" algn="l"/>
                <a:tab pos="3359785" algn="l"/>
              </a:tabLst>
            </a:pPr>
            <a:r>
              <a:rPr sz="1750" b="1" spc="110" dirty="0">
                <a:latin typeface="Arial"/>
                <a:cs typeface="Arial"/>
              </a:rPr>
              <a:t>W</a:t>
            </a:r>
            <a:r>
              <a:rPr sz="1750" b="1" spc="105" dirty="0">
                <a:latin typeface="Arial"/>
                <a:cs typeface="Arial"/>
              </a:rPr>
              <a:t>a</a:t>
            </a:r>
            <a:r>
              <a:rPr sz="1750" b="1" spc="-40" dirty="0">
                <a:latin typeface="Arial"/>
                <a:cs typeface="Arial"/>
              </a:rPr>
              <a:t>t</a:t>
            </a:r>
            <a:r>
              <a:rPr sz="1750" b="1" spc="105" dirty="0">
                <a:latin typeface="Arial"/>
                <a:cs typeface="Arial"/>
              </a:rPr>
              <a:t>e</a:t>
            </a:r>
            <a:r>
              <a:rPr sz="1750" b="1" spc="5" dirty="0">
                <a:latin typeface="Arial"/>
                <a:cs typeface="Arial"/>
              </a:rPr>
              <a:t>r</a:t>
            </a:r>
            <a:r>
              <a:rPr sz="1750" b="1" dirty="0">
                <a:latin typeface="Arial"/>
                <a:cs typeface="Arial"/>
              </a:rPr>
              <a:t>	</a:t>
            </a:r>
            <a:r>
              <a:rPr sz="1750" b="1" spc="110" dirty="0">
                <a:latin typeface="Arial"/>
                <a:cs typeface="Arial"/>
              </a:rPr>
              <a:t>W</a:t>
            </a:r>
            <a:r>
              <a:rPr sz="1750" b="1" spc="105" dirty="0">
                <a:latin typeface="Arial"/>
                <a:cs typeface="Arial"/>
              </a:rPr>
              <a:t>a</a:t>
            </a:r>
            <a:r>
              <a:rPr sz="1750" b="1" spc="-165" dirty="0">
                <a:latin typeface="Arial"/>
                <a:cs typeface="Arial"/>
              </a:rPr>
              <a:t>s</a:t>
            </a:r>
            <a:r>
              <a:rPr sz="1750" b="1" spc="-40" dirty="0">
                <a:latin typeface="Arial"/>
                <a:cs typeface="Arial"/>
              </a:rPr>
              <a:t>t</a:t>
            </a:r>
            <a:r>
              <a:rPr sz="1750" b="1" spc="105" dirty="0">
                <a:latin typeface="Arial"/>
                <a:cs typeface="Arial"/>
              </a:rPr>
              <a:t>e</a:t>
            </a:r>
            <a:r>
              <a:rPr sz="1750" b="1" spc="130" dirty="0">
                <a:latin typeface="Arial"/>
                <a:cs typeface="Arial"/>
              </a:rPr>
              <a:t>w</a:t>
            </a:r>
            <a:r>
              <a:rPr sz="1750" b="1" spc="105" dirty="0">
                <a:latin typeface="Arial"/>
                <a:cs typeface="Arial"/>
              </a:rPr>
              <a:t>a</a:t>
            </a:r>
            <a:r>
              <a:rPr sz="1750" b="1" spc="-40" dirty="0">
                <a:latin typeface="Arial"/>
                <a:cs typeface="Arial"/>
              </a:rPr>
              <a:t>t</a:t>
            </a:r>
            <a:r>
              <a:rPr sz="1750" b="1" spc="105" dirty="0">
                <a:latin typeface="Arial"/>
                <a:cs typeface="Arial"/>
              </a:rPr>
              <a:t>e</a:t>
            </a:r>
            <a:r>
              <a:rPr sz="1750" b="1" spc="5" dirty="0">
                <a:latin typeface="Arial"/>
                <a:cs typeface="Arial"/>
              </a:rPr>
              <a:t>r</a:t>
            </a:r>
            <a:r>
              <a:rPr sz="1750" b="1" dirty="0">
                <a:latin typeface="Arial"/>
                <a:cs typeface="Arial"/>
              </a:rPr>
              <a:t>	</a:t>
            </a:r>
            <a:r>
              <a:rPr sz="1750" b="1" spc="15" dirty="0">
                <a:latin typeface="Arial"/>
                <a:cs typeface="Arial"/>
              </a:rPr>
              <a:t>To</a:t>
            </a:r>
            <a:r>
              <a:rPr sz="1750" b="1" spc="-40" dirty="0">
                <a:latin typeface="Arial"/>
                <a:cs typeface="Arial"/>
              </a:rPr>
              <a:t>t</a:t>
            </a:r>
            <a:r>
              <a:rPr sz="1750" b="1" spc="105" dirty="0">
                <a:latin typeface="Arial"/>
                <a:cs typeface="Arial"/>
              </a:rPr>
              <a:t>a</a:t>
            </a:r>
            <a:r>
              <a:rPr sz="1750" b="1" dirty="0">
                <a:latin typeface="Arial"/>
                <a:cs typeface="Arial"/>
              </a:rPr>
              <a:t>l</a:t>
            </a:r>
            <a:endParaRPr sz="175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78228" y="2240333"/>
          <a:ext cx="5273675" cy="2880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2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4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0997">
                <a:tc>
                  <a:txBody>
                    <a:bodyPr/>
                    <a:lstStyle/>
                    <a:p>
                      <a:pPr marL="31750">
                        <a:lnSpc>
                          <a:spcPts val="1945"/>
                        </a:lnSpc>
                      </a:pPr>
                      <a:r>
                        <a:rPr sz="1750" spc="-30" dirty="0">
                          <a:latin typeface="Arial"/>
                          <a:cs typeface="Arial"/>
                        </a:rPr>
                        <a:t>2018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77470">
                        <a:lnSpc>
                          <a:spcPts val="1945"/>
                        </a:lnSpc>
                        <a:tabLst>
                          <a:tab pos="1043940" algn="l"/>
                          <a:tab pos="1578610" algn="l"/>
                          <a:tab pos="2838450" algn="l"/>
                          <a:tab pos="3373120" algn="l"/>
                          <a:tab pos="4339590" algn="l"/>
                        </a:tabLst>
                      </a:pPr>
                      <a:r>
                        <a:rPr sz="1750" spc="5" dirty="0">
                          <a:latin typeface="Arial"/>
                          <a:cs typeface="Arial"/>
                        </a:rPr>
                        <a:t>$	-	$	-	$	-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8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50" spc="-30" dirty="0">
                          <a:latin typeface="Arial"/>
                          <a:cs typeface="Arial"/>
                        </a:rPr>
                        <a:t>2019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 gridSpan="3">
                  <a:txBody>
                    <a:bodyPr/>
                    <a:lstStyle/>
                    <a:p>
                      <a:pPr marL="1043940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2838450" algn="l"/>
                          <a:tab pos="4339590" algn="l"/>
                        </a:tabLst>
                      </a:pPr>
                      <a:r>
                        <a:rPr sz="1750" spc="5" dirty="0">
                          <a:latin typeface="Arial"/>
                          <a:cs typeface="Arial"/>
                        </a:rPr>
                        <a:t>-	-	-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28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50" spc="-30" dirty="0">
                          <a:latin typeface="Arial"/>
                          <a:cs typeface="Arial"/>
                        </a:rPr>
                        <a:t>2020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 gridSpan="3">
                  <a:txBody>
                    <a:bodyPr/>
                    <a:lstStyle/>
                    <a:p>
                      <a:pPr marL="1043940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2044700" algn="l"/>
                          <a:tab pos="3545840" algn="l"/>
                        </a:tabLst>
                      </a:pPr>
                      <a:r>
                        <a:rPr sz="1750" spc="5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1750" spc="-10" dirty="0">
                          <a:latin typeface="Arial"/>
                          <a:cs typeface="Arial"/>
                        </a:rPr>
                        <a:t>41,000,000	41,000,000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28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50" spc="-30" dirty="0">
                          <a:latin typeface="Arial"/>
                          <a:cs typeface="Arial"/>
                        </a:rPr>
                        <a:t>2021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50" spc="-10" dirty="0">
                          <a:latin typeface="Arial"/>
                          <a:cs typeface="Arial"/>
                        </a:rPr>
                        <a:t>25,000,000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9113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50" spc="-35" dirty="0">
                          <a:latin typeface="Arial"/>
                          <a:cs typeface="Arial"/>
                        </a:rPr>
                        <a:t>43</a:t>
                      </a:r>
                      <a:r>
                        <a:rPr sz="1750" spc="5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750" spc="-3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750" spc="5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750" spc="-35" dirty="0">
                          <a:latin typeface="Arial"/>
                          <a:cs typeface="Arial"/>
                        </a:rPr>
                        <a:t>000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50" spc="-35" dirty="0">
                          <a:latin typeface="Arial"/>
                          <a:cs typeface="Arial"/>
                        </a:rPr>
                        <a:t>68</a:t>
                      </a:r>
                      <a:r>
                        <a:rPr sz="1750" spc="5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750" spc="-3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750" spc="5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750" spc="-35" dirty="0">
                          <a:latin typeface="Arial"/>
                          <a:cs typeface="Arial"/>
                        </a:rPr>
                        <a:t>000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28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50" spc="-30" dirty="0">
                          <a:latin typeface="Arial"/>
                          <a:cs typeface="Arial"/>
                        </a:rPr>
                        <a:t>2022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50" spc="-10" dirty="0">
                          <a:latin typeface="Arial"/>
                          <a:cs typeface="Arial"/>
                        </a:rPr>
                        <a:t>13,000,000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9113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50" spc="-3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750" spc="5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750" spc="-3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750" spc="5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750" spc="-35" dirty="0">
                          <a:latin typeface="Arial"/>
                          <a:cs typeface="Arial"/>
                        </a:rPr>
                        <a:t>000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50" spc="-35" dirty="0">
                          <a:latin typeface="Arial"/>
                          <a:cs typeface="Arial"/>
                        </a:rPr>
                        <a:t>23</a:t>
                      </a:r>
                      <a:r>
                        <a:rPr sz="1750" spc="5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750" spc="-3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750" spc="5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750" spc="-35" dirty="0">
                          <a:latin typeface="Arial"/>
                          <a:cs typeface="Arial"/>
                        </a:rPr>
                        <a:t>000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8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50" spc="-30" dirty="0">
                          <a:latin typeface="Arial"/>
                          <a:cs typeface="Arial"/>
                        </a:rPr>
                        <a:t>2023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50" spc="-10" dirty="0">
                          <a:latin typeface="Arial"/>
                          <a:cs typeface="Arial"/>
                        </a:rPr>
                        <a:t>12,000,000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9050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50" spc="-3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750" spc="5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750" spc="-3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750" spc="5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750" spc="-35" dirty="0">
                          <a:latin typeface="Arial"/>
                          <a:cs typeface="Arial"/>
                        </a:rPr>
                        <a:t>000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50" spc="-35" dirty="0">
                          <a:latin typeface="Arial"/>
                          <a:cs typeface="Arial"/>
                        </a:rPr>
                        <a:t>21</a:t>
                      </a:r>
                      <a:r>
                        <a:rPr sz="1750" spc="5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750" spc="-3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750" spc="5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750" spc="-35" dirty="0">
                          <a:latin typeface="Arial"/>
                          <a:cs typeface="Arial"/>
                        </a:rPr>
                        <a:t>000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28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50" spc="-30" dirty="0">
                          <a:latin typeface="Arial"/>
                          <a:cs typeface="Arial"/>
                        </a:rPr>
                        <a:t>2024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50" spc="-10" dirty="0">
                          <a:latin typeface="Arial"/>
                          <a:cs typeface="Arial"/>
                        </a:rPr>
                        <a:t>22,000,000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9050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50" spc="-3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750" spc="5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750" spc="-3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750" spc="5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750" spc="-35" dirty="0">
                          <a:latin typeface="Arial"/>
                          <a:cs typeface="Arial"/>
                        </a:rPr>
                        <a:t>000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50" spc="-3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750" spc="5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750" spc="-3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750" spc="5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750" spc="-35" dirty="0">
                          <a:latin typeface="Arial"/>
                          <a:cs typeface="Arial"/>
                        </a:rPr>
                        <a:t>000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28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50" spc="-30" dirty="0">
                          <a:latin typeface="Arial"/>
                          <a:cs typeface="Arial"/>
                        </a:rPr>
                        <a:t>2025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 gridSpan="3">
                  <a:txBody>
                    <a:bodyPr/>
                    <a:lstStyle/>
                    <a:p>
                      <a:pPr marL="1043940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2838450" algn="l"/>
                          <a:tab pos="4339590" algn="l"/>
                        </a:tabLst>
                      </a:pPr>
                      <a:r>
                        <a:rPr sz="1750" spc="5" dirty="0">
                          <a:latin typeface="Arial"/>
                          <a:cs typeface="Arial"/>
                        </a:rPr>
                        <a:t>-	-	-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28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50" spc="-30" dirty="0">
                          <a:latin typeface="Arial"/>
                          <a:cs typeface="Arial"/>
                        </a:rPr>
                        <a:t>2026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 gridSpan="3">
                  <a:txBody>
                    <a:bodyPr/>
                    <a:lstStyle/>
                    <a:p>
                      <a:pPr marL="1043940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2838450" algn="l"/>
                          <a:tab pos="4339590" algn="l"/>
                        </a:tabLst>
                      </a:pPr>
                      <a:r>
                        <a:rPr sz="1750" spc="5" dirty="0">
                          <a:latin typeface="Arial"/>
                          <a:cs typeface="Arial"/>
                        </a:rPr>
                        <a:t>-	-	-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996">
                <a:tc>
                  <a:txBody>
                    <a:bodyPr/>
                    <a:lstStyle/>
                    <a:p>
                      <a:pPr marL="31750">
                        <a:lnSpc>
                          <a:spcPts val="2025"/>
                        </a:lnSpc>
                        <a:spcBef>
                          <a:spcPts val="10"/>
                        </a:spcBef>
                      </a:pPr>
                      <a:r>
                        <a:rPr sz="1750" spc="-30" dirty="0">
                          <a:latin typeface="Arial"/>
                          <a:cs typeface="Arial"/>
                        </a:rPr>
                        <a:t>2027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 gridSpan="3">
                  <a:txBody>
                    <a:bodyPr/>
                    <a:lstStyle/>
                    <a:p>
                      <a:pPr marL="1043940">
                        <a:lnSpc>
                          <a:spcPts val="2025"/>
                        </a:lnSpc>
                        <a:spcBef>
                          <a:spcPts val="10"/>
                        </a:spcBef>
                        <a:tabLst>
                          <a:tab pos="2838450" algn="l"/>
                          <a:tab pos="4339590" algn="l"/>
                        </a:tabLst>
                      </a:pPr>
                      <a:r>
                        <a:rPr sz="1750" spc="5" dirty="0">
                          <a:latin typeface="Arial"/>
                          <a:cs typeface="Arial"/>
                        </a:rPr>
                        <a:t>-	-	-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627609" y="1909678"/>
            <a:ext cx="4814570" cy="0"/>
          </a:xfrm>
          <a:custGeom>
            <a:avLst/>
            <a:gdLst/>
            <a:ahLst/>
            <a:cxnLst/>
            <a:rect l="l" t="t" r="r" b="b"/>
            <a:pathLst>
              <a:path w="4814570">
                <a:moveTo>
                  <a:pt x="0" y="0"/>
                </a:moveTo>
                <a:lnTo>
                  <a:pt x="4813984" y="0"/>
                </a:lnTo>
              </a:path>
            </a:pathLst>
          </a:custGeom>
          <a:ln w="34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64540" y="5362447"/>
            <a:ext cx="6446520" cy="741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$179,000,000 --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b="1" spc="-30" dirty="0">
                <a:latin typeface="Arial"/>
                <a:cs typeface="Arial"/>
              </a:rPr>
              <a:t>Total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Note: Debt Service </a:t>
            </a:r>
            <a:r>
              <a:rPr sz="1200" dirty="0">
                <a:latin typeface="Arial"/>
                <a:cs typeface="Arial"/>
              </a:rPr>
              <a:t>for </a:t>
            </a:r>
            <a:r>
              <a:rPr sz="1200" spc="-5" dirty="0">
                <a:latin typeface="Arial"/>
                <a:cs typeface="Arial"/>
              </a:rPr>
              <a:t>2018 issue included as Current Debt </a:t>
            </a:r>
            <a:r>
              <a:rPr sz="1200" dirty="0">
                <a:latin typeface="Arial"/>
                <a:cs typeface="Arial"/>
              </a:rPr>
              <a:t>not </a:t>
            </a:r>
            <a:r>
              <a:rPr sz="1200" spc="-5" dirty="0">
                <a:latin typeface="Arial"/>
                <a:cs typeface="Arial"/>
              </a:rPr>
              <a:t>Future</a:t>
            </a:r>
            <a:r>
              <a:rPr sz="1200" spc="-1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Debt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  <p:transition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3048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4572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36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2018 Rate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Study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Forecast Water/Wastewater Cost of Service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" y="1257530"/>
            <a:ext cx="8381999" cy="5143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  <p:transition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228600" rIns="0" bIns="0" rtlCol="0">
            <a:spAutoFit/>
          </a:bodyPr>
          <a:lstStyle/>
          <a:p>
            <a:pPr marL="1595755">
              <a:lnSpc>
                <a:spcPct val="100000"/>
              </a:lnSpc>
              <a:spcBef>
                <a:spcPts val="1800"/>
              </a:spcBef>
            </a:pPr>
            <a:r>
              <a:rPr spc="-5" dirty="0"/>
              <a:t>Notes on Rate</a:t>
            </a:r>
            <a:r>
              <a:rPr spc="-10" dirty="0"/>
              <a:t> </a:t>
            </a:r>
            <a:r>
              <a:rPr spc="-5" dirty="0"/>
              <a:t>Proposal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175" y="1549717"/>
            <a:ext cx="5094605" cy="429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47015" indent="-342900">
              <a:lnSpc>
                <a:spcPct val="100000"/>
              </a:lnSpc>
              <a:spcBef>
                <a:spcPts val="105"/>
              </a:spcBef>
              <a:buClr>
                <a:srgbClr val="3399FF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City’s </a:t>
            </a:r>
            <a:r>
              <a:rPr sz="2000" dirty="0">
                <a:latin typeface="Arial"/>
                <a:cs typeface="Arial"/>
              </a:rPr>
              <a:t>policy of </a:t>
            </a:r>
            <a:r>
              <a:rPr sz="2000" spc="-5" dirty="0">
                <a:latin typeface="Arial"/>
                <a:cs typeface="Arial"/>
              </a:rPr>
              <a:t>2.0% </a:t>
            </a:r>
            <a:r>
              <a:rPr sz="2000" dirty="0">
                <a:latin typeface="Arial"/>
                <a:cs typeface="Arial"/>
              </a:rPr>
              <a:t>annual </a:t>
            </a:r>
            <a:r>
              <a:rPr sz="2000" spc="-5" dirty="0">
                <a:latin typeface="Arial"/>
                <a:cs typeface="Arial"/>
              </a:rPr>
              <a:t>rate  adjustments have </a:t>
            </a:r>
            <a:r>
              <a:rPr sz="2000" dirty="0">
                <a:latin typeface="Arial"/>
                <a:cs typeface="Arial"/>
              </a:rPr>
              <a:t>been </a:t>
            </a:r>
            <a:r>
              <a:rPr sz="2000" spc="-5" dirty="0">
                <a:latin typeface="Arial"/>
                <a:cs typeface="Arial"/>
              </a:rPr>
              <a:t>effective in </a:t>
            </a:r>
            <a:r>
              <a:rPr sz="2000" dirty="0">
                <a:latin typeface="Arial"/>
                <a:cs typeface="Arial"/>
              </a:rPr>
              <a:t>prior  </a:t>
            </a:r>
            <a:r>
              <a:rPr sz="2000" spc="-5" dirty="0">
                <a:latin typeface="Arial"/>
                <a:cs typeface="Arial"/>
              </a:rPr>
              <a:t>years </a:t>
            </a:r>
            <a:r>
              <a:rPr sz="200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funding water </a:t>
            </a:r>
            <a:r>
              <a:rPr sz="2000" dirty="0">
                <a:latin typeface="Arial"/>
                <a:cs typeface="Arial"/>
              </a:rPr>
              <a:t>and WW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costs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399FF"/>
              </a:buClr>
              <a:buFont typeface="Arial"/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lr>
                <a:srgbClr val="3399FF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However, combination of increasing  operating costs and need </a:t>
            </a:r>
            <a:r>
              <a:rPr sz="2000" spc="-5" dirty="0">
                <a:latin typeface="Arial"/>
                <a:cs typeface="Arial"/>
              </a:rPr>
              <a:t>to fund </a:t>
            </a:r>
            <a:r>
              <a:rPr sz="2000" dirty="0">
                <a:latin typeface="Arial"/>
                <a:cs typeface="Arial"/>
              </a:rPr>
              <a:t>capital  projects </a:t>
            </a:r>
            <a:r>
              <a:rPr sz="2000" spc="-5" dirty="0">
                <a:latin typeface="Arial"/>
                <a:cs typeface="Arial"/>
              </a:rPr>
              <a:t>will </a:t>
            </a:r>
            <a:r>
              <a:rPr sz="2000" dirty="0">
                <a:latin typeface="Arial"/>
                <a:cs typeface="Arial"/>
              </a:rPr>
              <a:t>require a nominal adjustment  </a:t>
            </a:r>
            <a:r>
              <a:rPr sz="2000" spc="-5" dirty="0">
                <a:latin typeface="Arial"/>
                <a:cs typeface="Arial"/>
              </a:rPr>
              <a:t>in City’s rate </a:t>
            </a:r>
            <a:r>
              <a:rPr sz="2000" dirty="0">
                <a:latin typeface="Arial"/>
                <a:cs typeface="Arial"/>
              </a:rPr>
              <a:t>plan beginning October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2019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399FF"/>
              </a:buClr>
              <a:buFont typeface="Arial"/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355600" marR="38100" indent="-342900">
              <a:lnSpc>
                <a:spcPct val="100000"/>
              </a:lnSpc>
              <a:spcBef>
                <a:spcPts val="5"/>
              </a:spcBef>
              <a:buClr>
                <a:srgbClr val="3399FF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Combination of robust expected growth  and higher adjustments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commercial  W/WW </a:t>
            </a:r>
            <a:r>
              <a:rPr sz="2000" spc="-5" dirty="0">
                <a:latin typeface="Arial"/>
                <a:cs typeface="Arial"/>
              </a:rPr>
              <a:t>rate </a:t>
            </a:r>
            <a:r>
              <a:rPr sz="2000" dirty="0">
                <a:latin typeface="Arial"/>
                <a:cs typeface="Arial"/>
              </a:rPr>
              <a:t>is forecast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minimize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impact  on residential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customers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43600" y="2550680"/>
            <a:ext cx="2920681" cy="16403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  <p:transition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45720" rIns="0" bIns="0" rtlCol="0">
            <a:spAutoFit/>
          </a:bodyPr>
          <a:lstStyle/>
          <a:p>
            <a:pPr marL="1298575" marR="1292860" indent="839469">
              <a:lnSpc>
                <a:spcPct val="100000"/>
              </a:lnSpc>
              <a:spcBef>
                <a:spcPts val="360"/>
              </a:spcBef>
            </a:pPr>
            <a:r>
              <a:rPr spc="-5" dirty="0"/>
              <a:t>2018 Rate Study  Residential Water Rate</a:t>
            </a:r>
            <a:r>
              <a:rPr spc="-50" dirty="0"/>
              <a:t> </a:t>
            </a:r>
            <a:r>
              <a:rPr spc="-5" dirty="0"/>
              <a:t>Plan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94745" y="5409934"/>
            <a:ext cx="3718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Annual 3.0% rate adjustments beginning </a:t>
            </a:r>
            <a:r>
              <a:rPr sz="1200" dirty="0">
                <a:latin typeface="Arial"/>
                <a:cs typeface="Arial"/>
              </a:rPr>
              <a:t>October</a:t>
            </a:r>
            <a:r>
              <a:rPr sz="1200" spc="-1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2023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57634" y="2119212"/>
            <a:ext cx="5848350" cy="142875"/>
          </a:xfrm>
          <a:custGeom>
            <a:avLst/>
            <a:gdLst/>
            <a:ahLst/>
            <a:cxnLst/>
            <a:rect l="l" t="t" r="r" b="b"/>
            <a:pathLst>
              <a:path w="5848350" h="142875">
                <a:moveTo>
                  <a:pt x="0" y="0"/>
                </a:moveTo>
                <a:lnTo>
                  <a:pt x="5848191" y="0"/>
                </a:lnTo>
                <a:lnTo>
                  <a:pt x="5848191" y="142825"/>
                </a:lnTo>
                <a:lnTo>
                  <a:pt x="0" y="142825"/>
                </a:lnTo>
                <a:lnTo>
                  <a:pt x="0" y="0"/>
                </a:lnTo>
                <a:close/>
              </a:path>
            </a:pathLst>
          </a:custGeom>
          <a:solidFill>
            <a:srgbClr val="44B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5764" y="2681028"/>
            <a:ext cx="1892300" cy="152400"/>
          </a:xfrm>
          <a:custGeom>
            <a:avLst/>
            <a:gdLst/>
            <a:ahLst/>
            <a:cxnLst/>
            <a:rect l="l" t="t" r="r" b="b"/>
            <a:pathLst>
              <a:path w="1892300" h="152400">
                <a:moveTo>
                  <a:pt x="0" y="0"/>
                </a:moveTo>
                <a:lnTo>
                  <a:pt x="1892055" y="0"/>
                </a:lnTo>
                <a:lnTo>
                  <a:pt x="1892055" y="152356"/>
                </a:lnTo>
                <a:lnTo>
                  <a:pt x="0" y="152356"/>
                </a:lnTo>
                <a:lnTo>
                  <a:pt x="0" y="0"/>
                </a:lnTo>
                <a:close/>
              </a:path>
            </a:pathLst>
          </a:custGeom>
          <a:solidFill>
            <a:srgbClr val="44B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2134" y="2660731"/>
            <a:ext cx="1837689" cy="116840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sz="800" b="1" spc="25" dirty="0">
                <a:latin typeface="Arial"/>
                <a:cs typeface="Arial"/>
              </a:rPr>
              <a:t>Residential </a:t>
            </a:r>
            <a:r>
              <a:rPr sz="800" b="1" spc="15" dirty="0">
                <a:latin typeface="Arial"/>
                <a:cs typeface="Arial"/>
              </a:rPr>
              <a:t>&amp;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spc="25" dirty="0">
                <a:latin typeface="Arial"/>
                <a:cs typeface="Arial"/>
              </a:rPr>
              <a:t>Irrigation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800" b="1" spc="10" dirty="0">
                <a:latin typeface="Arial"/>
                <a:cs typeface="Arial"/>
              </a:rPr>
              <a:t>Base </a:t>
            </a:r>
            <a:r>
              <a:rPr sz="800" b="1" spc="25" dirty="0">
                <a:latin typeface="Arial"/>
                <a:cs typeface="Arial"/>
              </a:rPr>
              <a:t>Charge </a:t>
            </a:r>
            <a:r>
              <a:rPr sz="800" dirty="0">
                <a:latin typeface="Arial"/>
                <a:cs typeface="Arial"/>
              </a:rPr>
              <a:t>(Includes </a:t>
            </a:r>
            <a:r>
              <a:rPr sz="800" spc="5" dirty="0">
                <a:latin typeface="Arial"/>
                <a:cs typeface="Arial"/>
              </a:rPr>
              <a:t>2,000</a:t>
            </a:r>
            <a:r>
              <a:rPr sz="800" spc="114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Gallons)</a:t>
            </a:r>
            <a:endParaRPr sz="800">
              <a:latin typeface="Arial"/>
              <a:cs typeface="Arial"/>
            </a:endParaRPr>
          </a:p>
          <a:p>
            <a:pPr marL="1139825">
              <a:lnSpc>
                <a:spcPct val="100000"/>
              </a:lnSpc>
              <a:spcBef>
                <a:spcPts val="160"/>
              </a:spcBef>
            </a:pPr>
            <a:r>
              <a:rPr sz="800" spc="5" dirty="0">
                <a:latin typeface="Arial"/>
                <a:cs typeface="Arial"/>
              </a:rPr>
              <a:t>5/8" or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3/4"</a:t>
            </a:r>
            <a:endParaRPr sz="800">
              <a:latin typeface="Arial"/>
              <a:cs typeface="Arial"/>
            </a:endParaRPr>
          </a:p>
          <a:p>
            <a:pPr marL="1140460">
              <a:lnSpc>
                <a:spcPct val="100000"/>
              </a:lnSpc>
              <a:spcBef>
                <a:spcPts val="165"/>
              </a:spcBef>
            </a:pPr>
            <a:r>
              <a:rPr sz="800" dirty="0">
                <a:latin typeface="Arial"/>
                <a:cs typeface="Arial"/>
              </a:rPr>
              <a:t>1"</a:t>
            </a:r>
            <a:endParaRPr sz="800">
              <a:latin typeface="Arial"/>
              <a:cs typeface="Arial"/>
            </a:endParaRPr>
          </a:p>
          <a:p>
            <a:pPr marL="1140460">
              <a:lnSpc>
                <a:spcPct val="100000"/>
              </a:lnSpc>
              <a:spcBef>
                <a:spcPts val="165"/>
              </a:spcBef>
            </a:pPr>
            <a:r>
              <a:rPr sz="800" spc="15" dirty="0">
                <a:latin typeface="Arial"/>
                <a:cs typeface="Arial"/>
              </a:rPr>
              <a:t>1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1/2"</a:t>
            </a:r>
            <a:endParaRPr sz="800">
              <a:latin typeface="Arial"/>
              <a:cs typeface="Arial"/>
            </a:endParaRPr>
          </a:p>
          <a:p>
            <a:pPr marL="1140460">
              <a:lnSpc>
                <a:spcPct val="100000"/>
              </a:lnSpc>
              <a:spcBef>
                <a:spcPts val="165"/>
              </a:spcBef>
            </a:pPr>
            <a:r>
              <a:rPr sz="800" dirty="0">
                <a:latin typeface="Arial"/>
                <a:cs typeface="Arial"/>
              </a:rPr>
              <a:t>2"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</a:pPr>
            <a:r>
              <a:rPr sz="800" b="1" spc="45" dirty="0">
                <a:latin typeface="Arial"/>
                <a:cs typeface="Arial"/>
              </a:rPr>
              <a:t>Volume </a:t>
            </a:r>
            <a:r>
              <a:rPr sz="800" b="1" spc="15" dirty="0">
                <a:latin typeface="Arial"/>
                <a:cs typeface="Arial"/>
              </a:rPr>
              <a:t>Rates </a:t>
            </a:r>
            <a:r>
              <a:rPr sz="800" b="1" spc="25" dirty="0">
                <a:latin typeface="Arial"/>
                <a:cs typeface="Arial"/>
              </a:rPr>
              <a:t>Per </a:t>
            </a:r>
            <a:r>
              <a:rPr sz="800" b="1" spc="5" dirty="0">
                <a:latin typeface="Arial"/>
                <a:cs typeface="Arial"/>
              </a:rPr>
              <a:t>1,000</a:t>
            </a:r>
            <a:r>
              <a:rPr sz="800" b="1" spc="55" dirty="0">
                <a:latin typeface="Arial"/>
                <a:cs typeface="Arial"/>
              </a:rPr>
              <a:t> </a:t>
            </a:r>
            <a:r>
              <a:rPr sz="800" b="1" spc="10" dirty="0">
                <a:latin typeface="Arial"/>
                <a:cs typeface="Arial"/>
              </a:rPr>
              <a:t>Gallons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16</a:t>
            </a:fld>
            <a:endParaRPr dirty="0"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733584" y="3843275"/>
          <a:ext cx="1211580" cy="974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5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9946">
                <a:tc>
                  <a:txBody>
                    <a:bodyPr/>
                    <a:lstStyle/>
                    <a:p>
                      <a:pPr marR="250825" algn="r">
                        <a:lnSpc>
                          <a:spcPts val="905"/>
                        </a:lnSpc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905"/>
                        </a:lnSpc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3"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3"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3"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3"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873">
                <a:tc>
                  <a:txBody>
                    <a:bodyPr/>
                    <a:lstStyle/>
                    <a:p>
                      <a:pPr marR="25019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9946">
                <a:tc>
                  <a:txBody>
                    <a:bodyPr/>
                    <a:lstStyle/>
                    <a:p>
                      <a:pPr marR="250190" algn="r">
                        <a:lnSpc>
                          <a:spcPts val="875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875"/>
                        </a:lnSpc>
                        <a:spcBef>
                          <a:spcPts val="45"/>
                        </a:spcBef>
                      </a:pPr>
                      <a:r>
                        <a:rPr sz="800" spc="4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bo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321836" y="2109690"/>
          <a:ext cx="6593840" cy="2723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0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26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88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26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6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7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7594">
                <a:tc gridSpan="8">
                  <a:txBody>
                    <a:bodyPr/>
                    <a:lstStyle/>
                    <a:p>
                      <a:pPr marL="741680" algn="ctr">
                        <a:lnSpc>
                          <a:spcPts val="1035"/>
                        </a:lnSpc>
                        <a:spcBef>
                          <a:spcPts val="25"/>
                        </a:spcBef>
                      </a:pPr>
                      <a:r>
                        <a:rPr sz="950" b="1" spc="5" dirty="0">
                          <a:latin typeface="Arial"/>
                          <a:cs typeface="Arial"/>
                        </a:rPr>
                        <a:t>EFFECTIVE</a:t>
                      </a:r>
                      <a:r>
                        <a:rPr sz="9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DATE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R w="28575">
                      <a:solidFill>
                        <a:srgbClr val="000000"/>
                      </a:solidFill>
                      <a:prstDash val="solid"/>
                    </a:lnR>
                    <a:solidFill>
                      <a:srgbClr val="44B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30">
                <a:tc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Prior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1780">
                        <a:lnSpc>
                          <a:spcPts val="944"/>
                        </a:lnSpc>
                      </a:pPr>
                      <a:r>
                        <a:rPr sz="800" b="1" spc="10" dirty="0">
                          <a:latin typeface="Arial"/>
                          <a:cs typeface="Arial"/>
                        </a:rPr>
                        <a:t>Oct-18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160" algn="ctr">
                        <a:lnSpc>
                          <a:spcPts val="944"/>
                        </a:lnSpc>
                      </a:pPr>
                      <a:r>
                        <a:rPr sz="800" spc="10" dirty="0">
                          <a:latin typeface="Arial"/>
                          <a:cs typeface="Arial"/>
                        </a:rPr>
                        <a:t>Oct-19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ts val="944"/>
                        </a:lnSpc>
                      </a:pPr>
                      <a:r>
                        <a:rPr sz="800" spc="10" dirty="0">
                          <a:latin typeface="Arial"/>
                          <a:cs typeface="Arial"/>
                        </a:rPr>
                        <a:t>Oct-20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spc="10" dirty="0">
                          <a:latin typeface="Arial"/>
                          <a:cs typeface="Arial"/>
                        </a:rPr>
                        <a:t>Oct-21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spc="10" dirty="0">
                          <a:latin typeface="Arial"/>
                          <a:cs typeface="Arial"/>
                        </a:rPr>
                        <a:t>Oct-22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98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Current</a:t>
                      </a:r>
                      <a:r>
                        <a:rPr sz="8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Approved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Current</a:t>
                      </a:r>
                      <a:r>
                        <a:rPr sz="8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Approved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66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spc="-10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opo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165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Current</a:t>
                      </a:r>
                      <a:r>
                        <a:rPr sz="8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Approved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66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spc="-10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opo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7366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spc="-10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opo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Proposed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2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54610" algn="r">
                        <a:lnSpc>
                          <a:spcPct val="100000"/>
                        </a:lnSpc>
                        <a:tabLst>
                          <a:tab pos="400685" algn="l"/>
                        </a:tabLst>
                      </a:pPr>
                      <a:r>
                        <a:rPr sz="8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54610" algn="r">
                        <a:lnSpc>
                          <a:spcPct val="100000"/>
                        </a:lnSpc>
                        <a:tabLst>
                          <a:tab pos="477520" algn="l"/>
                        </a:tabLst>
                      </a:pPr>
                      <a:r>
                        <a:rPr sz="8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tabLst>
                          <a:tab pos="568325" algn="l"/>
                        </a:tabLst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10.22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53975" algn="r">
                        <a:lnSpc>
                          <a:spcPct val="100000"/>
                        </a:lnSpc>
                        <a:tabLst>
                          <a:tab pos="420370" algn="l"/>
                        </a:tabLst>
                      </a:pPr>
                      <a:r>
                        <a:rPr sz="8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52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53975" algn="r">
                        <a:lnSpc>
                          <a:spcPct val="100000"/>
                        </a:lnSpc>
                        <a:tabLst>
                          <a:tab pos="496570" algn="l"/>
                        </a:tabLst>
                      </a:pPr>
                      <a:r>
                        <a:rPr sz="8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53975" algn="r">
                        <a:lnSpc>
                          <a:spcPct val="100000"/>
                        </a:lnSpc>
                        <a:tabLst>
                          <a:tab pos="420370" algn="l"/>
                        </a:tabLst>
                      </a:pPr>
                      <a:r>
                        <a:rPr sz="8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53975" algn="r">
                        <a:lnSpc>
                          <a:spcPct val="100000"/>
                        </a:lnSpc>
                        <a:tabLst>
                          <a:tab pos="420370" algn="l"/>
                        </a:tabLst>
                      </a:pPr>
                      <a:r>
                        <a:rPr sz="8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49530" algn="r">
                        <a:lnSpc>
                          <a:spcPct val="100000"/>
                        </a:lnSpc>
                        <a:tabLst>
                          <a:tab pos="420370" algn="l"/>
                        </a:tabLst>
                      </a:pPr>
                      <a:r>
                        <a:rPr sz="8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873"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38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25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90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70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24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51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2873"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24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24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39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71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37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50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694"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46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96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46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96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48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30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49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58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22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6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3340" algn="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92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3340" algn="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96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3340" algn="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3340" algn="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3340" algn="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3340" algn="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3340" algn="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26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8260" algn="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38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2873"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31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54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2873"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27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24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39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51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2873"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25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30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35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53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79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2873"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50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57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55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70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97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2873"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51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56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96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482"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35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30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90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45720" rIns="0" bIns="0" rtlCol="0">
            <a:spAutoFit/>
          </a:bodyPr>
          <a:lstStyle/>
          <a:p>
            <a:pPr marL="1239520" marR="1231900" indent="899160">
              <a:lnSpc>
                <a:spcPct val="100000"/>
              </a:lnSpc>
              <a:spcBef>
                <a:spcPts val="360"/>
              </a:spcBef>
            </a:pPr>
            <a:r>
              <a:rPr spc="-5" dirty="0"/>
              <a:t>2018 Rate Study  Commercial Water Rate</a:t>
            </a:r>
            <a:r>
              <a:rPr spc="-40" dirty="0"/>
              <a:t> </a:t>
            </a:r>
            <a:r>
              <a:rPr spc="-5" dirty="0"/>
              <a:t>Plan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94745" y="5409934"/>
            <a:ext cx="3718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Annual 3.0% rate adjustments beginning </a:t>
            </a:r>
            <a:r>
              <a:rPr sz="1200" dirty="0">
                <a:latin typeface="Arial"/>
                <a:cs typeface="Arial"/>
              </a:rPr>
              <a:t>October</a:t>
            </a:r>
            <a:r>
              <a:rPr sz="1200" spc="-1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2023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58630" y="1761960"/>
            <a:ext cx="5747385" cy="140970"/>
          </a:xfrm>
          <a:custGeom>
            <a:avLst/>
            <a:gdLst/>
            <a:ahLst/>
            <a:cxnLst/>
            <a:rect l="l" t="t" r="r" b="b"/>
            <a:pathLst>
              <a:path w="5747384" h="140969">
                <a:moveTo>
                  <a:pt x="0" y="0"/>
                </a:moveTo>
                <a:lnTo>
                  <a:pt x="5747369" y="0"/>
                </a:lnTo>
                <a:lnTo>
                  <a:pt x="5747369" y="140371"/>
                </a:lnTo>
                <a:lnTo>
                  <a:pt x="0" y="140371"/>
                </a:lnTo>
                <a:lnTo>
                  <a:pt x="0" y="0"/>
                </a:lnTo>
                <a:close/>
              </a:path>
            </a:pathLst>
          </a:custGeom>
          <a:solidFill>
            <a:srgbClr val="44B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7989" y="2314087"/>
            <a:ext cx="1859914" cy="149860"/>
          </a:xfrm>
          <a:custGeom>
            <a:avLst/>
            <a:gdLst/>
            <a:ahLst/>
            <a:cxnLst/>
            <a:rect l="l" t="t" r="r" b="b"/>
            <a:pathLst>
              <a:path w="1859914" h="149860">
                <a:moveTo>
                  <a:pt x="0" y="0"/>
                </a:moveTo>
                <a:lnTo>
                  <a:pt x="1859443" y="0"/>
                </a:lnTo>
                <a:lnTo>
                  <a:pt x="1859443" y="149720"/>
                </a:lnTo>
                <a:lnTo>
                  <a:pt x="0" y="149720"/>
                </a:lnTo>
                <a:lnTo>
                  <a:pt x="0" y="0"/>
                </a:lnTo>
                <a:close/>
              </a:path>
            </a:pathLst>
          </a:custGeom>
          <a:solidFill>
            <a:srgbClr val="44B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19206" y="1752602"/>
          <a:ext cx="8696325" cy="3397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6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5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86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8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42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50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 marL="728980" algn="ctr">
                        <a:lnSpc>
                          <a:spcPts val="1035"/>
                        </a:lnSpc>
                        <a:spcBef>
                          <a:spcPts val="5"/>
                        </a:spcBef>
                      </a:pPr>
                      <a:r>
                        <a:rPr sz="950" b="1" spc="-5" dirty="0">
                          <a:latin typeface="Arial"/>
                          <a:cs typeface="Arial"/>
                        </a:rPr>
                        <a:t>EFFECTIVE</a:t>
                      </a:r>
                      <a:r>
                        <a:rPr sz="9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10" dirty="0">
                          <a:latin typeface="Arial"/>
                          <a:cs typeface="Arial"/>
                        </a:rPr>
                        <a:t>DATE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44B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3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ts val="960"/>
                        </a:lnSpc>
                        <a:spcBef>
                          <a:spcPts val="45"/>
                        </a:spcBef>
                      </a:pPr>
                      <a:r>
                        <a:rPr sz="800" b="1" spc="10" dirty="0">
                          <a:latin typeface="Arial"/>
                          <a:cs typeface="Arial"/>
                        </a:rPr>
                        <a:t>Prior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ts val="935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Oct-18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160" algn="ctr">
                        <a:lnSpc>
                          <a:spcPts val="935"/>
                        </a:lnSpc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Oct-19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ts val="935"/>
                        </a:lnSpc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Oct-20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960"/>
                        </a:lnSpc>
                        <a:spcBef>
                          <a:spcPts val="45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Oct-21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960"/>
                        </a:lnSpc>
                        <a:spcBef>
                          <a:spcPts val="45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Oct-22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3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3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0" algn="r">
                        <a:lnSpc>
                          <a:spcPts val="960"/>
                        </a:lnSpc>
                        <a:spcBef>
                          <a:spcPts val="4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Current</a:t>
                      </a:r>
                      <a:r>
                        <a:rPr sz="8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Approved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ts val="960"/>
                        </a:lnSpc>
                        <a:spcBef>
                          <a:spcPts val="4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Current</a:t>
                      </a:r>
                      <a:r>
                        <a:rPr sz="8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Approved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2390" algn="r">
                        <a:lnSpc>
                          <a:spcPts val="960"/>
                        </a:lnSpc>
                        <a:spcBef>
                          <a:spcPts val="45"/>
                        </a:spcBef>
                      </a:pPr>
                      <a:r>
                        <a:rPr sz="800" spc="-1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opo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960"/>
                        </a:lnSpc>
                        <a:spcBef>
                          <a:spcPts val="4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Current</a:t>
                      </a:r>
                      <a:r>
                        <a:rPr sz="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Approved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2390" algn="r">
                        <a:lnSpc>
                          <a:spcPts val="960"/>
                        </a:lnSpc>
                        <a:spcBef>
                          <a:spcPts val="45"/>
                        </a:spcBef>
                      </a:pPr>
                      <a:r>
                        <a:rPr sz="800" spc="-1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opo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72390" algn="r">
                        <a:lnSpc>
                          <a:spcPts val="960"/>
                        </a:lnSpc>
                        <a:spcBef>
                          <a:spcPts val="45"/>
                        </a:spcBef>
                      </a:pPr>
                      <a:r>
                        <a:rPr sz="800" spc="-1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opo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ts val="960"/>
                        </a:lnSpc>
                        <a:spcBef>
                          <a:spcPts val="4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Proposed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119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Commercial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368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Base </a:t>
                      </a:r>
                      <a:r>
                        <a:rPr sz="800" b="1" spc="20" dirty="0">
                          <a:latin typeface="Arial"/>
                          <a:cs typeface="Arial"/>
                        </a:rPr>
                        <a:t>Charge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(Includes 2,000</a:t>
                      </a:r>
                      <a:r>
                        <a:rPr sz="8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Gallons)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390">
                <a:tc>
                  <a:txBody>
                    <a:bodyPr/>
                    <a:lstStyle/>
                    <a:p>
                      <a:pPr marR="36957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5/8"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3/4"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337820" algn="l"/>
                        </a:tabLst>
                      </a:pPr>
                      <a:r>
                        <a:rPr sz="8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36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99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530225" algn="l"/>
                        </a:tabLst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37.73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558800" algn="l"/>
                        </a:tabLst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38.48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412750" algn="l"/>
                        </a:tabLst>
                      </a:pPr>
                      <a:r>
                        <a:rPr sz="8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39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549275" algn="l"/>
                        </a:tabLst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39.25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412750" algn="l"/>
                        </a:tabLst>
                      </a:pPr>
                      <a:r>
                        <a:rPr sz="8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59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412750" algn="l"/>
                        </a:tabLst>
                      </a:pPr>
                      <a:r>
                        <a:rPr sz="8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412750" algn="l"/>
                        </a:tabLst>
                      </a:pPr>
                      <a:r>
                        <a:rPr sz="8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0408">
                <a:tc>
                  <a:txBody>
                    <a:bodyPr/>
                    <a:lstStyle/>
                    <a:p>
                      <a:pPr marR="36957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1"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98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47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49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0408">
                <a:tc>
                  <a:txBody>
                    <a:bodyPr/>
                    <a:lstStyle/>
                    <a:p>
                      <a:pPr marR="36957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1/2"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48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58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46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47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47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25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76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0408">
                <a:tc>
                  <a:txBody>
                    <a:bodyPr/>
                    <a:lstStyle/>
                    <a:p>
                      <a:pPr marR="36893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2"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61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70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82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90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64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66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65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69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38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72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76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50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0408">
                <a:tc>
                  <a:txBody>
                    <a:bodyPr/>
                    <a:lstStyle/>
                    <a:p>
                      <a:pPr marR="36893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3"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122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125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127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131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130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137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97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144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152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0408">
                <a:tc>
                  <a:txBody>
                    <a:bodyPr/>
                    <a:lstStyle/>
                    <a:p>
                      <a:pPr marR="36893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4"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185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29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189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192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78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198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196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208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37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218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79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229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73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0408">
                <a:tc>
                  <a:txBody>
                    <a:bodyPr/>
                    <a:lstStyle/>
                    <a:p>
                      <a:pPr marR="36957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6"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333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71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340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38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347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357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354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375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28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394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413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74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560">
                <a:tc>
                  <a:txBody>
                    <a:bodyPr/>
                    <a:lstStyle/>
                    <a:p>
                      <a:pPr marR="37211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8" and</a:t>
                      </a:r>
                      <a:r>
                        <a:rPr sz="8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Larger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491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501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72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511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75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526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521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99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553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580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609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0560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Volume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Rates 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Per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1,000</a:t>
                      </a:r>
                      <a:r>
                        <a:rPr sz="800" b="1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Gallons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0408">
                <a:tc>
                  <a:txBody>
                    <a:bodyPr/>
                    <a:lstStyle/>
                    <a:p>
                      <a:pPr marR="405130" algn="r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816610" algn="l"/>
                        </a:tabLst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	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51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77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90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0408">
                <a:tc>
                  <a:txBody>
                    <a:bodyPr/>
                    <a:lstStyle/>
                    <a:p>
                      <a:pPr marR="405130" algn="r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760095" algn="l"/>
                        </a:tabLst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	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52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57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24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57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0408">
                <a:tc>
                  <a:txBody>
                    <a:bodyPr/>
                    <a:lstStyle/>
                    <a:p>
                      <a:pPr marR="405130" algn="r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816610" algn="l"/>
                        </a:tabLst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	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23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29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36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28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0408">
                <a:tc>
                  <a:txBody>
                    <a:bodyPr/>
                    <a:lstStyle/>
                    <a:p>
                      <a:pPr marR="405130" algn="r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760095" algn="l"/>
                        </a:tabLst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	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150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35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56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30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51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74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091">
                <a:tc>
                  <a:txBody>
                    <a:bodyPr/>
                    <a:lstStyle/>
                    <a:p>
                      <a:pPr marR="405130" algn="r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816610" algn="l"/>
                        </a:tabLst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150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	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300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76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4830">
                <a:tc>
                  <a:txBody>
                    <a:bodyPr/>
                    <a:lstStyle/>
                    <a:p>
                      <a:pPr marR="405130" algn="r">
                        <a:lnSpc>
                          <a:spcPct val="100000"/>
                        </a:lnSpc>
                        <a:spcBef>
                          <a:spcPts val="70"/>
                        </a:spcBef>
                        <a:tabLst>
                          <a:tab pos="816610" algn="l"/>
                        </a:tabLst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300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	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600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24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40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0408">
                <a:tc>
                  <a:txBody>
                    <a:bodyPr/>
                    <a:lstStyle/>
                    <a:p>
                      <a:pPr marR="405130" algn="r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732155" algn="l"/>
                        </a:tabLst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600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	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72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91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78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37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69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3052">
                <a:tc>
                  <a:txBody>
                    <a:bodyPr/>
                    <a:lstStyle/>
                    <a:p>
                      <a:pPr marR="404495" algn="r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967105" algn="l"/>
                        </a:tabLst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	</a:t>
                      </a:r>
                      <a:r>
                        <a:rPr sz="800" spc="4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bo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93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92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13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21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52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85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  <p:transition>
    <p:blinds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228600" rIns="0" bIns="0" rtlCol="0">
            <a:spAutoFit/>
          </a:bodyPr>
          <a:lstStyle/>
          <a:p>
            <a:pPr marL="1945005">
              <a:lnSpc>
                <a:spcPct val="100000"/>
              </a:lnSpc>
              <a:spcBef>
                <a:spcPts val="1800"/>
              </a:spcBef>
            </a:pPr>
            <a:r>
              <a:rPr spc="-5" dirty="0"/>
              <a:t>What’s the</a:t>
            </a:r>
            <a:r>
              <a:rPr spc="-40" dirty="0"/>
              <a:t> </a:t>
            </a:r>
            <a:r>
              <a:rPr spc="-5" dirty="0"/>
              <a:t>Change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41375" y="1400365"/>
            <a:ext cx="1696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3399FF"/>
              </a:buClr>
              <a:buSzPct val="62500"/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1200" b="1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Residential</a:t>
            </a:r>
            <a:r>
              <a:rPr sz="1200" b="1" i="1" u="sng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Water</a:t>
            </a:r>
            <a:r>
              <a:rPr sz="1200" b="1" i="1" spc="-5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8575" y="1949005"/>
            <a:ext cx="10407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SzPct val="62500"/>
              <a:buFont typeface="Wingdings"/>
              <a:buChar char=""/>
              <a:tabLst>
                <a:tab pos="299085" algn="l"/>
                <a:tab pos="299720" algn="l"/>
              </a:tabLst>
            </a:pPr>
            <a:r>
              <a:rPr sz="1200" b="1" i="1" spc="-5" dirty="0">
                <a:latin typeface="Arial"/>
                <a:cs typeface="Arial"/>
              </a:rPr>
              <a:t>2019-2022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70175" y="1949005"/>
            <a:ext cx="18014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Arial"/>
                <a:cs typeface="Arial"/>
              </a:rPr>
              <a:t>Base rate from 2% to</a:t>
            </a:r>
            <a:r>
              <a:rPr sz="1200" b="1" i="1" spc="-6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98575" y="2497645"/>
            <a:ext cx="10407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SzPct val="62500"/>
              <a:buFont typeface="Wingdings"/>
              <a:buChar char=""/>
              <a:tabLst>
                <a:tab pos="299085" algn="l"/>
                <a:tab pos="299720" algn="l"/>
              </a:tabLst>
            </a:pPr>
            <a:r>
              <a:rPr sz="1200" b="1" i="1" spc="-5" dirty="0">
                <a:latin typeface="Arial"/>
                <a:cs typeface="Arial"/>
              </a:rPr>
              <a:t>2019-2022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70175" y="2497645"/>
            <a:ext cx="1990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Arial"/>
                <a:cs typeface="Arial"/>
              </a:rPr>
              <a:t>Volume rate from 2% to</a:t>
            </a:r>
            <a:r>
              <a:rPr sz="1200" b="1" i="1" spc="-3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1375" y="3046286"/>
            <a:ext cx="3119755" cy="295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6285" indent="-286385">
              <a:lnSpc>
                <a:spcPct val="100000"/>
              </a:lnSpc>
              <a:spcBef>
                <a:spcPts val="100"/>
              </a:spcBef>
              <a:buSzPct val="62500"/>
              <a:buFont typeface="Wingdings"/>
              <a:buChar char=""/>
              <a:tabLst>
                <a:tab pos="756285" algn="l"/>
                <a:tab pos="756920" algn="l"/>
              </a:tabLst>
            </a:pPr>
            <a:r>
              <a:rPr sz="1200" b="1" i="1" spc="-5" dirty="0">
                <a:latin typeface="Arial"/>
                <a:cs typeface="Arial"/>
              </a:rPr>
              <a:t>2023 forward 2% to</a:t>
            </a:r>
            <a:r>
              <a:rPr sz="1200" b="1" i="1" spc="-4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3399FF"/>
              </a:buClr>
              <a:buSzPct val="62500"/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1200" b="1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Commercial</a:t>
            </a:r>
            <a:r>
              <a:rPr sz="1200" b="1" i="1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Water;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3399FF"/>
              </a:buClr>
              <a:buFont typeface="Wingdings"/>
              <a:buChar char=""/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399FF"/>
              </a:buClr>
              <a:buFont typeface="Wingdings"/>
              <a:buChar char=""/>
            </a:pPr>
            <a:endParaRPr sz="12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buSzPct val="62500"/>
              <a:buFont typeface="Wingdings"/>
              <a:buChar char=""/>
              <a:tabLst>
                <a:tab pos="756285" algn="l"/>
                <a:tab pos="756920" algn="l"/>
              </a:tabLst>
            </a:pPr>
            <a:r>
              <a:rPr sz="1200" b="1" i="1" spc="-5" dirty="0">
                <a:latin typeface="Arial"/>
                <a:cs typeface="Arial"/>
              </a:rPr>
              <a:t>2019-2022 Base rate 2% to</a:t>
            </a:r>
            <a:r>
              <a:rPr sz="1200" b="1" i="1" spc="-9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Wingdings"/>
              <a:buChar char=""/>
            </a:pPr>
            <a:endParaRPr sz="13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Wingdings"/>
              <a:buChar char=""/>
            </a:pPr>
            <a:endParaRPr sz="12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buSzPct val="62500"/>
              <a:buFont typeface="Wingdings"/>
              <a:buChar char=""/>
              <a:tabLst>
                <a:tab pos="756285" algn="l"/>
                <a:tab pos="756920" algn="l"/>
              </a:tabLst>
            </a:pPr>
            <a:r>
              <a:rPr sz="1200" b="1" i="1" spc="-5" dirty="0">
                <a:latin typeface="Arial"/>
                <a:cs typeface="Arial"/>
              </a:rPr>
              <a:t>2019 Volume rate 2% to</a:t>
            </a:r>
            <a:r>
              <a:rPr sz="1200" b="1" i="1" spc="-5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20%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Wingdings"/>
              <a:buChar char=""/>
            </a:pPr>
            <a:endParaRPr sz="13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Wingdings"/>
              <a:buChar char=""/>
            </a:pPr>
            <a:endParaRPr sz="12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buSzPct val="62500"/>
              <a:buFont typeface="Wingdings"/>
              <a:buChar char=""/>
              <a:tabLst>
                <a:tab pos="756285" algn="l"/>
                <a:tab pos="756920" algn="l"/>
              </a:tabLst>
            </a:pPr>
            <a:r>
              <a:rPr sz="1200" b="1" i="1" spc="-5" dirty="0">
                <a:latin typeface="Arial"/>
                <a:cs typeface="Arial"/>
              </a:rPr>
              <a:t>2020-2022 Volume rate 2% to</a:t>
            </a:r>
            <a:r>
              <a:rPr sz="1200" b="1" i="1" spc="-7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Wingdings"/>
              <a:buChar char=""/>
            </a:pPr>
            <a:endParaRPr sz="13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Wingdings"/>
              <a:buChar char=""/>
            </a:pPr>
            <a:endParaRPr sz="12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buSzPct val="62500"/>
              <a:buFont typeface="Wingdings"/>
              <a:buChar char=""/>
              <a:tabLst>
                <a:tab pos="756285" algn="l"/>
                <a:tab pos="756920" algn="l"/>
              </a:tabLst>
            </a:pPr>
            <a:r>
              <a:rPr sz="1200" b="1" i="1" spc="-5" dirty="0">
                <a:latin typeface="Arial"/>
                <a:cs typeface="Arial"/>
              </a:rPr>
              <a:t>2023 forward 2% to</a:t>
            </a:r>
            <a:r>
              <a:rPr sz="1200" b="1" i="1" spc="-4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45720" rIns="0" bIns="0" rtlCol="0">
            <a:spAutoFit/>
          </a:bodyPr>
          <a:lstStyle/>
          <a:p>
            <a:pPr marL="1730375" marR="843915" indent="-797560">
              <a:lnSpc>
                <a:spcPct val="100000"/>
              </a:lnSpc>
              <a:spcBef>
                <a:spcPts val="360"/>
              </a:spcBef>
            </a:pPr>
            <a:r>
              <a:rPr spc="-5" dirty="0"/>
              <a:t>2018 Residential and Commercial  Wastewater Rate</a:t>
            </a:r>
            <a:r>
              <a:rPr spc="-35" dirty="0"/>
              <a:t> </a:t>
            </a:r>
            <a:r>
              <a:rPr spc="-5" dirty="0"/>
              <a:t>Plan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94745" y="6076048"/>
            <a:ext cx="3718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Annual 3.0% rate adjustments beginning </a:t>
            </a:r>
            <a:r>
              <a:rPr sz="1200" dirty="0">
                <a:latin typeface="Arial"/>
                <a:cs typeface="Arial"/>
              </a:rPr>
              <a:t>October</a:t>
            </a:r>
            <a:r>
              <a:rPr sz="1200" spc="-1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2023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04609" y="1578672"/>
            <a:ext cx="5652135" cy="144145"/>
          </a:xfrm>
          <a:custGeom>
            <a:avLst/>
            <a:gdLst/>
            <a:ahLst/>
            <a:cxnLst/>
            <a:rect l="l" t="t" r="r" b="b"/>
            <a:pathLst>
              <a:path w="5652134" h="144144">
                <a:moveTo>
                  <a:pt x="0" y="0"/>
                </a:moveTo>
                <a:lnTo>
                  <a:pt x="5652110" y="0"/>
                </a:lnTo>
                <a:lnTo>
                  <a:pt x="5652110" y="144144"/>
                </a:lnTo>
                <a:lnTo>
                  <a:pt x="0" y="144144"/>
                </a:lnTo>
                <a:lnTo>
                  <a:pt x="0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3538" y="2148978"/>
            <a:ext cx="1945005" cy="150495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1714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35"/>
              </a:spcBef>
            </a:pPr>
            <a:r>
              <a:rPr sz="750" b="1" spc="15" dirty="0">
                <a:solidFill>
                  <a:srgbClr val="FFFFFF"/>
                </a:solidFill>
                <a:latin typeface="Arial"/>
                <a:cs typeface="Arial"/>
              </a:rPr>
              <a:t>Residential</a:t>
            </a:r>
            <a:endParaRPr sz="75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259739" y="2269096"/>
            <a:ext cx="1537970" cy="60261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750" b="1" spc="25" dirty="0">
                <a:latin typeface="Arial"/>
                <a:cs typeface="Arial"/>
              </a:rPr>
              <a:t>Base</a:t>
            </a:r>
            <a:r>
              <a:rPr sz="750" b="1" spc="-15" dirty="0">
                <a:latin typeface="Arial"/>
                <a:cs typeface="Arial"/>
              </a:rPr>
              <a:t> </a:t>
            </a:r>
            <a:r>
              <a:rPr sz="750" b="1" spc="25" dirty="0">
                <a:latin typeface="Arial"/>
                <a:cs typeface="Arial"/>
              </a:rPr>
              <a:t>Charge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750" spc="-10" dirty="0">
                <a:latin typeface="Arial"/>
                <a:cs typeface="Arial"/>
              </a:rPr>
              <a:t>(Includes </a:t>
            </a:r>
            <a:r>
              <a:rPr sz="750" spc="10" dirty="0">
                <a:latin typeface="Arial"/>
                <a:cs typeface="Arial"/>
              </a:rPr>
              <a:t>2,000</a:t>
            </a:r>
            <a:r>
              <a:rPr sz="750" spc="-20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Gallons)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50" b="1" spc="20" dirty="0">
                <a:latin typeface="Arial"/>
                <a:cs typeface="Arial"/>
              </a:rPr>
              <a:t>Volume Rates </a:t>
            </a:r>
            <a:r>
              <a:rPr sz="750" b="1" spc="25" dirty="0">
                <a:latin typeface="Arial"/>
                <a:cs typeface="Arial"/>
              </a:rPr>
              <a:t>Per</a:t>
            </a:r>
            <a:r>
              <a:rPr sz="750" b="1" spc="-145" dirty="0">
                <a:latin typeface="Arial"/>
                <a:cs typeface="Arial"/>
              </a:rPr>
              <a:t> </a:t>
            </a:r>
            <a:r>
              <a:rPr sz="750" b="1" spc="10" dirty="0">
                <a:latin typeface="Arial"/>
                <a:cs typeface="Arial"/>
              </a:rPr>
              <a:t>1,000 Gallons</a:t>
            </a:r>
            <a:endParaRPr sz="75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48257" y="2891744"/>
          <a:ext cx="1226820" cy="688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3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111">
                <a:tc>
                  <a:txBody>
                    <a:bodyPr/>
                    <a:lstStyle/>
                    <a:p>
                      <a:pPr marL="86995">
                        <a:lnSpc>
                          <a:spcPts val="865"/>
                        </a:lnSpc>
                      </a:pPr>
                      <a:r>
                        <a:rPr sz="750" spc="10" dirty="0">
                          <a:latin typeface="Arial"/>
                          <a:cs typeface="Arial"/>
                        </a:rPr>
                        <a:t>2,001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65"/>
                        </a:lnSpc>
                      </a:pPr>
                      <a:r>
                        <a:rPr sz="75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000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196"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spc="10" dirty="0">
                          <a:latin typeface="Arial"/>
                          <a:cs typeface="Arial"/>
                        </a:rPr>
                        <a:t>4,001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000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spc="15" dirty="0">
                          <a:latin typeface="Arial"/>
                          <a:cs typeface="Arial"/>
                        </a:rPr>
                        <a:t>10,001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000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spc="15" dirty="0">
                          <a:latin typeface="Arial"/>
                          <a:cs typeface="Arial"/>
                        </a:rPr>
                        <a:t>20,001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000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111">
                <a:tc>
                  <a:txBody>
                    <a:bodyPr/>
                    <a:lstStyle/>
                    <a:p>
                      <a:pPr marL="31750">
                        <a:lnSpc>
                          <a:spcPts val="815"/>
                        </a:lnSpc>
                        <a:spcBef>
                          <a:spcPts val="90"/>
                        </a:spcBef>
                      </a:pPr>
                      <a:r>
                        <a:rPr sz="750" spc="15" dirty="0">
                          <a:latin typeface="Arial"/>
                          <a:cs typeface="Arial"/>
                        </a:rPr>
                        <a:t>30,001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815"/>
                        </a:lnSpc>
                        <a:spcBef>
                          <a:spcPts val="90"/>
                        </a:spcBef>
                      </a:pPr>
                      <a:r>
                        <a:rPr sz="750" spc="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bo</a:t>
                      </a:r>
                      <a:r>
                        <a:rPr sz="750" spc="-5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253539" y="3878717"/>
            <a:ext cx="1945005" cy="150495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1778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140"/>
              </a:spcBef>
            </a:pPr>
            <a:r>
              <a:rPr sz="750" b="1" spc="15" dirty="0">
                <a:solidFill>
                  <a:srgbClr val="FFFFFF"/>
                </a:solidFill>
                <a:latin typeface="Arial"/>
                <a:cs typeface="Arial"/>
              </a:rPr>
              <a:t>Commercial</a:t>
            </a:r>
            <a:endParaRPr sz="7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1839" y="3998947"/>
            <a:ext cx="1537335" cy="60261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R="36195" algn="ctr">
              <a:lnSpc>
                <a:spcPct val="100000"/>
              </a:lnSpc>
              <a:spcBef>
                <a:spcPts val="325"/>
              </a:spcBef>
            </a:pPr>
            <a:r>
              <a:rPr sz="750" b="1" spc="25" dirty="0">
                <a:latin typeface="Arial"/>
                <a:cs typeface="Arial"/>
              </a:rPr>
              <a:t>Base</a:t>
            </a:r>
            <a:r>
              <a:rPr sz="750" b="1" spc="-100" dirty="0">
                <a:latin typeface="Arial"/>
                <a:cs typeface="Arial"/>
              </a:rPr>
              <a:t> </a:t>
            </a:r>
            <a:r>
              <a:rPr sz="750" b="1" spc="25" dirty="0">
                <a:latin typeface="Arial"/>
                <a:cs typeface="Arial"/>
              </a:rPr>
              <a:t>Charge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750" spc="-10" dirty="0">
                <a:latin typeface="Arial"/>
                <a:cs typeface="Arial"/>
              </a:rPr>
              <a:t>(Includes </a:t>
            </a:r>
            <a:r>
              <a:rPr sz="750" spc="10" dirty="0">
                <a:latin typeface="Arial"/>
                <a:cs typeface="Arial"/>
              </a:rPr>
              <a:t>2,000</a:t>
            </a:r>
            <a:r>
              <a:rPr sz="750" spc="-60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Gallons)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50" b="1" spc="20" dirty="0">
                <a:latin typeface="Arial"/>
                <a:cs typeface="Arial"/>
              </a:rPr>
              <a:t>Volume Rates </a:t>
            </a:r>
            <a:r>
              <a:rPr sz="750" b="1" spc="25" dirty="0">
                <a:latin typeface="Arial"/>
                <a:cs typeface="Arial"/>
              </a:rPr>
              <a:t>Per</a:t>
            </a:r>
            <a:r>
              <a:rPr sz="750" b="1" spc="-145" dirty="0">
                <a:latin typeface="Arial"/>
                <a:cs typeface="Arial"/>
              </a:rPr>
              <a:t> </a:t>
            </a:r>
            <a:r>
              <a:rPr sz="750" b="1" spc="10" dirty="0">
                <a:latin typeface="Arial"/>
                <a:cs typeface="Arial"/>
              </a:rPr>
              <a:t>1,000 Gallons</a:t>
            </a:r>
            <a:endParaRPr sz="75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809988" y="4621594"/>
          <a:ext cx="1367155" cy="1077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3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111">
                <a:tc>
                  <a:txBody>
                    <a:bodyPr/>
                    <a:lstStyle/>
                    <a:p>
                      <a:pPr marR="198120" algn="r">
                        <a:lnSpc>
                          <a:spcPts val="865"/>
                        </a:lnSpc>
                      </a:pPr>
                      <a:r>
                        <a:rPr sz="75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65"/>
                        </a:lnSpc>
                      </a:pPr>
                      <a:r>
                        <a:rPr sz="75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000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196">
                <a:tc>
                  <a:txBody>
                    <a:bodyPr/>
                    <a:lstStyle/>
                    <a:p>
                      <a:pPr marR="19812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000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196">
                <a:tc>
                  <a:txBody>
                    <a:bodyPr/>
                    <a:lstStyle/>
                    <a:p>
                      <a:pPr marR="19748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40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000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037">
                <a:tc>
                  <a:txBody>
                    <a:bodyPr/>
                    <a:lstStyle/>
                    <a:p>
                      <a:pPr marR="19748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40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150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000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770">
                <a:tc>
                  <a:txBody>
                    <a:bodyPr/>
                    <a:lstStyle/>
                    <a:p>
                      <a:pPr marR="196850" algn="r">
                        <a:lnSpc>
                          <a:spcPts val="894"/>
                        </a:lnSpc>
                        <a:spcBef>
                          <a:spcPts val="65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150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894"/>
                        </a:lnSpc>
                        <a:spcBef>
                          <a:spcPts val="65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300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000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825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1444">
                <a:tc>
                  <a:txBody>
                    <a:bodyPr/>
                    <a:lstStyle/>
                    <a:p>
                      <a:pPr marR="196850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300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600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000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444">
                <a:tc>
                  <a:txBody>
                    <a:bodyPr/>
                    <a:lstStyle/>
                    <a:p>
                      <a:pPr marR="200660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600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000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843">
                <a:tc>
                  <a:txBody>
                    <a:bodyPr/>
                    <a:lstStyle/>
                    <a:p>
                      <a:pPr marR="200025" algn="r">
                        <a:lnSpc>
                          <a:spcPts val="815"/>
                        </a:lnSpc>
                        <a:spcBef>
                          <a:spcPts val="4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15"/>
                        </a:lnSpc>
                        <a:spcBef>
                          <a:spcPts val="40"/>
                        </a:spcBef>
                      </a:pPr>
                      <a:r>
                        <a:rPr sz="750" spc="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bo</a:t>
                      </a:r>
                      <a:r>
                        <a:rPr sz="750" spc="-5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354328" y="1572404"/>
          <a:ext cx="6409055" cy="4136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7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69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48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7272">
                <a:tc gridSpan="8">
                  <a:txBody>
                    <a:bodyPr/>
                    <a:lstStyle/>
                    <a:p>
                      <a:pPr marL="758190" algn="ctr">
                        <a:lnSpc>
                          <a:spcPts val="1060"/>
                        </a:lnSpc>
                      </a:pPr>
                      <a:r>
                        <a:rPr sz="9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EFFECTIVE DATE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33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148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50" spc="15" dirty="0">
                          <a:latin typeface="Arial"/>
                          <a:cs typeface="Arial"/>
                        </a:rPr>
                        <a:t>Prior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Oct-18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50" spc="5" dirty="0">
                          <a:latin typeface="Arial"/>
                          <a:cs typeface="Arial"/>
                        </a:rPr>
                        <a:t>Oct-19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50" spc="5" dirty="0">
                          <a:latin typeface="Arial"/>
                          <a:cs typeface="Arial"/>
                        </a:rPr>
                        <a:t>Oct-20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54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50" spc="5" dirty="0">
                          <a:latin typeface="Arial"/>
                          <a:cs typeface="Arial"/>
                        </a:rPr>
                        <a:t>Oct-21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50" spc="5" dirty="0">
                          <a:latin typeface="Arial"/>
                          <a:cs typeface="Arial"/>
                        </a:rPr>
                        <a:t>Oct-22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1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1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50" spc="10" dirty="0">
                          <a:latin typeface="Arial"/>
                          <a:cs typeface="Arial"/>
                        </a:rPr>
                        <a:t>Approved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50" spc="10" dirty="0">
                          <a:latin typeface="Arial"/>
                          <a:cs typeface="Arial"/>
                        </a:rPr>
                        <a:t>Approved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50" b="1" spc="1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750" b="1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50" b="1" spc="10" dirty="0">
                          <a:latin typeface="Arial"/>
                          <a:cs typeface="Arial"/>
                        </a:rPr>
                        <a:t>opo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sed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50" spc="10" dirty="0">
                          <a:latin typeface="Arial"/>
                          <a:cs typeface="Arial"/>
                        </a:rPr>
                        <a:t>Approved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50" b="1" spc="1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750" b="1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50" b="1" spc="10" dirty="0">
                          <a:latin typeface="Arial"/>
                          <a:cs typeface="Arial"/>
                        </a:rPr>
                        <a:t>opo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sed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50" b="1" spc="1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750" b="1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50" b="1" spc="10" dirty="0">
                          <a:latin typeface="Arial"/>
                          <a:cs typeface="Arial"/>
                        </a:rPr>
                        <a:t>opo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sed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50" b="1" spc="1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750" b="1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50" b="1" spc="10" dirty="0">
                          <a:latin typeface="Arial"/>
                          <a:cs typeface="Arial"/>
                        </a:rPr>
                        <a:t>opo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sed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3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45085" algn="r">
                        <a:lnSpc>
                          <a:spcPct val="100000"/>
                        </a:lnSpc>
                        <a:tabLst>
                          <a:tab pos="443230" algn="l"/>
                        </a:tabLst>
                      </a:pPr>
                      <a:r>
                        <a:rPr sz="750" dirty="0">
                          <a:latin typeface="Arial"/>
                          <a:cs typeface="Arial"/>
                        </a:rPr>
                        <a:t>$	9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66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45085" algn="r">
                        <a:lnSpc>
                          <a:spcPct val="100000"/>
                        </a:lnSpc>
                        <a:tabLst>
                          <a:tab pos="524510" algn="l"/>
                        </a:tabLst>
                      </a:pPr>
                      <a:r>
                        <a:rPr sz="750" dirty="0">
                          <a:latin typeface="Arial"/>
                          <a:cs typeface="Arial"/>
                        </a:rPr>
                        <a:t>$	9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85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45085" algn="r">
                        <a:lnSpc>
                          <a:spcPct val="100000"/>
                        </a:lnSpc>
                        <a:tabLst>
                          <a:tab pos="468630" algn="l"/>
                        </a:tabLst>
                      </a:pPr>
                      <a:r>
                        <a:rPr sz="750" dirty="0">
                          <a:latin typeface="Arial"/>
                          <a:cs typeface="Arial"/>
                        </a:rPr>
                        <a:t>$	10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45085" algn="r">
                        <a:lnSpc>
                          <a:spcPct val="100000"/>
                        </a:lnSpc>
                        <a:tabLst>
                          <a:tab pos="431165" algn="l"/>
                        </a:tabLst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$	10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44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45085" algn="r">
                        <a:lnSpc>
                          <a:spcPct val="100000"/>
                        </a:lnSpc>
                        <a:tabLst>
                          <a:tab pos="480695" algn="l"/>
                        </a:tabLst>
                      </a:pPr>
                      <a:r>
                        <a:rPr sz="750" dirty="0">
                          <a:latin typeface="Arial"/>
                          <a:cs typeface="Arial"/>
                        </a:rPr>
                        <a:t>$	10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25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45085" algn="r">
                        <a:lnSpc>
                          <a:spcPct val="100000"/>
                        </a:lnSpc>
                        <a:tabLst>
                          <a:tab pos="400050" algn="l"/>
                        </a:tabLst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$	11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07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45085" algn="r">
                        <a:lnSpc>
                          <a:spcPct val="100000"/>
                        </a:lnSpc>
                        <a:tabLst>
                          <a:tab pos="468630" algn="l"/>
                        </a:tabLst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$	11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74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42545" algn="r">
                        <a:lnSpc>
                          <a:spcPct val="100000"/>
                        </a:lnSpc>
                        <a:tabLst>
                          <a:tab pos="431165" algn="l"/>
                        </a:tabLst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$	12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44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3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4450"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31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4450"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37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4450"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44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4450"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58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4450"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51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4450"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79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4450"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02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1275"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26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196"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36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43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50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63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57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85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08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33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54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61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68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82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75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05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30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06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56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80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87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95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11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35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61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06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89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389"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80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87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95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11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35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61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06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89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65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3815" algn="r">
                        <a:lnSpc>
                          <a:spcPct val="100000"/>
                        </a:lnSpc>
                        <a:spcBef>
                          <a:spcPts val="755"/>
                        </a:spcBef>
                        <a:tabLst>
                          <a:tab pos="387350" algn="l"/>
                        </a:tabLst>
                      </a:pPr>
                      <a:r>
                        <a:rPr sz="750" dirty="0">
                          <a:latin typeface="Arial"/>
                          <a:cs typeface="Arial"/>
                        </a:rPr>
                        <a:t>$	25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87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3815" algn="r">
                        <a:lnSpc>
                          <a:spcPct val="100000"/>
                        </a:lnSpc>
                        <a:spcBef>
                          <a:spcPts val="755"/>
                        </a:spcBef>
                        <a:tabLst>
                          <a:tab pos="468630" algn="l"/>
                        </a:tabLst>
                      </a:pPr>
                      <a:r>
                        <a:rPr sz="750" dirty="0">
                          <a:latin typeface="Arial"/>
                          <a:cs typeface="Arial"/>
                        </a:rPr>
                        <a:t>$	26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39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4450" algn="r">
                        <a:lnSpc>
                          <a:spcPct val="100000"/>
                        </a:lnSpc>
                        <a:spcBef>
                          <a:spcPts val="755"/>
                        </a:spcBef>
                        <a:tabLst>
                          <a:tab pos="468630" algn="l"/>
                        </a:tabLst>
                      </a:pPr>
                      <a:r>
                        <a:rPr sz="750" dirty="0">
                          <a:latin typeface="Arial"/>
                          <a:cs typeface="Arial"/>
                        </a:rPr>
                        <a:t>$	26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92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3180" algn="r">
                        <a:lnSpc>
                          <a:spcPct val="100000"/>
                        </a:lnSpc>
                        <a:spcBef>
                          <a:spcPts val="755"/>
                        </a:spcBef>
                        <a:tabLst>
                          <a:tab pos="431165" algn="l"/>
                        </a:tabLst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$	27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97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3180" algn="r">
                        <a:lnSpc>
                          <a:spcPct val="100000"/>
                        </a:lnSpc>
                        <a:spcBef>
                          <a:spcPts val="755"/>
                        </a:spcBef>
                        <a:tabLst>
                          <a:tab pos="480695" algn="l"/>
                        </a:tabLst>
                      </a:pPr>
                      <a:r>
                        <a:rPr sz="750" dirty="0">
                          <a:latin typeface="Arial"/>
                          <a:cs typeface="Arial"/>
                        </a:rPr>
                        <a:t>$	27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46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3180" algn="r">
                        <a:lnSpc>
                          <a:spcPct val="100000"/>
                        </a:lnSpc>
                        <a:spcBef>
                          <a:spcPts val="755"/>
                        </a:spcBef>
                        <a:tabLst>
                          <a:tab pos="400050" algn="l"/>
                        </a:tabLst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$	29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65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3180" algn="r">
                        <a:lnSpc>
                          <a:spcPct val="100000"/>
                        </a:lnSpc>
                        <a:spcBef>
                          <a:spcPts val="755"/>
                        </a:spcBef>
                        <a:tabLst>
                          <a:tab pos="468630" algn="l"/>
                        </a:tabLst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$	31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43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0005" algn="r">
                        <a:lnSpc>
                          <a:spcPct val="100000"/>
                        </a:lnSpc>
                        <a:spcBef>
                          <a:spcPts val="755"/>
                        </a:spcBef>
                        <a:tabLst>
                          <a:tab pos="431165" algn="l"/>
                        </a:tabLst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$	33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31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3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3180"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46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3180"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51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3180"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56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3180"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89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3180"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61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3180"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06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2545"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24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40005"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44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196"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51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56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61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94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66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12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30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3937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50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196"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87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93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99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37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57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78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3937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01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1037">
                <a:tc>
                  <a:txBody>
                    <a:bodyPr/>
                    <a:lstStyle/>
                    <a:p>
                      <a:pPr marR="4191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97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48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15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69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91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15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4770">
                <a:tc>
                  <a:txBody>
                    <a:bodyPr/>
                    <a:lstStyle/>
                    <a:p>
                      <a:pPr marR="41910" algn="r">
                        <a:lnSpc>
                          <a:spcPts val="894"/>
                        </a:lnSpc>
                        <a:spcBef>
                          <a:spcPts val="65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79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ts val="894"/>
                        </a:lnSpc>
                        <a:spcBef>
                          <a:spcPts val="65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87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ts val="894"/>
                        </a:lnSpc>
                        <a:spcBef>
                          <a:spcPts val="65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95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ts val="894"/>
                        </a:lnSpc>
                        <a:spcBef>
                          <a:spcPts val="65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45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ts val="894"/>
                        </a:lnSpc>
                        <a:spcBef>
                          <a:spcPts val="65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ts val="894"/>
                        </a:lnSpc>
                        <a:spcBef>
                          <a:spcPts val="65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72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ts val="894"/>
                        </a:lnSpc>
                        <a:spcBef>
                          <a:spcPts val="65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00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ts val="894"/>
                        </a:lnSpc>
                        <a:spcBef>
                          <a:spcPts val="65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30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1444">
                <a:tc>
                  <a:txBody>
                    <a:bodyPr/>
                    <a:lstStyle/>
                    <a:p>
                      <a:pPr marR="41275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79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87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95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45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03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72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00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30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1444">
                <a:tc>
                  <a:txBody>
                    <a:bodyPr/>
                    <a:lstStyle/>
                    <a:p>
                      <a:pPr marR="45085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34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42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51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09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60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39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72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06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1944">
                <a:tc>
                  <a:txBody>
                    <a:bodyPr/>
                    <a:lstStyle/>
                    <a:p>
                      <a:pPr marR="45085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26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37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47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18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750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dirty="0">
                          <a:latin typeface="Arial"/>
                          <a:cs typeface="Arial"/>
                        </a:rPr>
                        <a:t>58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55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94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ts val="894"/>
                        </a:lnSpc>
                        <a:spcBef>
                          <a:spcPts val="4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35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45720" rIns="0" bIns="0" rtlCol="0">
            <a:spAutoFit/>
          </a:bodyPr>
          <a:lstStyle/>
          <a:p>
            <a:pPr marL="1990725" marR="889000" indent="-1096010">
              <a:lnSpc>
                <a:spcPct val="100000"/>
              </a:lnSpc>
              <a:spcBef>
                <a:spcPts val="360"/>
              </a:spcBef>
            </a:pPr>
            <a:r>
              <a:rPr spc="-5" dirty="0"/>
              <a:t>Facts about Water and </a:t>
            </a:r>
            <a:r>
              <a:rPr dirty="0"/>
              <a:t>WW</a:t>
            </a:r>
            <a:r>
              <a:rPr spc="-80" dirty="0"/>
              <a:t> </a:t>
            </a:r>
            <a:r>
              <a:rPr spc="-5" dirty="0"/>
              <a:t>Rates  </a:t>
            </a:r>
            <a:r>
              <a:rPr dirty="0"/>
              <a:t>in </a:t>
            </a:r>
            <a:r>
              <a:rPr spc="-5" dirty="0"/>
              <a:t>the 21</a:t>
            </a:r>
            <a:r>
              <a:rPr sz="2400" spc="-7" baseline="24305" dirty="0"/>
              <a:t>st</a:t>
            </a:r>
            <a:r>
              <a:rPr sz="2400" spc="270" baseline="24305" dirty="0"/>
              <a:t> </a:t>
            </a:r>
            <a:r>
              <a:rPr sz="2400" spc="-5" dirty="0"/>
              <a:t>Century</a:t>
            </a:r>
            <a:endParaRPr sz="2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76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41375" y="1549717"/>
            <a:ext cx="6993255" cy="414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24485" indent="-342900">
              <a:lnSpc>
                <a:spcPct val="100000"/>
              </a:lnSpc>
              <a:spcBef>
                <a:spcPts val="105"/>
              </a:spcBef>
              <a:buClr>
                <a:srgbClr val="3399FF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Average utility </a:t>
            </a:r>
            <a:r>
              <a:rPr sz="2000" dirty="0">
                <a:latin typeface="Arial"/>
                <a:cs typeface="Arial"/>
              </a:rPr>
              <a:t>has been increasing </a:t>
            </a:r>
            <a:r>
              <a:rPr sz="2000" spc="-5" dirty="0">
                <a:latin typeface="Arial"/>
                <a:cs typeface="Arial"/>
              </a:rPr>
              <a:t>rates </a:t>
            </a:r>
            <a:r>
              <a:rPr sz="2000" dirty="0">
                <a:latin typeface="Arial"/>
                <a:cs typeface="Arial"/>
              </a:rPr>
              <a:t>5-6% per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year;  trend </a:t>
            </a:r>
            <a:r>
              <a:rPr sz="2000" dirty="0">
                <a:latin typeface="Arial"/>
                <a:cs typeface="Arial"/>
              </a:rPr>
              <a:t>expected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continue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399FF"/>
              </a:buClr>
              <a:buFont typeface="Arial"/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lr>
                <a:srgbClr val="3399FF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AWWA </a:t>
            </a:r>
            <a:r>
              <a:rPr sz="2000" spc="-5" dirty="0">
                <a:latin typeface="Arial"/>
                <a:cs typeface="Arial"/>
              </a:rPr>
              <a:t>expects water </a:t>
            </a:r>
            <a:r>
              <a:rPr sz="2000" dirty="0">
                <a:latin typeface="Arial"/>
                <a:cs typeface="Arial"/>
              </a:rPr>
              <a:t>and wastewater </a:t>
            </a:r>
            <a:r>
              <a:rPr sz="2000" spc="-5" dirty="0">
                <a:latin typeface="Arial"/>
                <a:cs typeface="Arial"/>
              </a:rPr>
              <a:t>rates </a:t>
            </a:r>
            <a:r>
              <a:rPr sz="2000" dirty="0">
                <a:latin typeface="Arial"/>
                <a:cs typeface="Arial"/>
              </a:rPr>
              <a:t>across USA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  triple in the next </a:t>
            </a:r>
            <a:r>
              <a:rPr sz="2000" dirty="0">
                <a:latin typeface="Arial"/>
                <a:cs typeface="Arial"/>
              </a:rPr>
              <a:t>15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years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399FF"/>
              </a:buClr>
              <a:buFont typeface="Arial"/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355600" marR="197485" indent="-342900">
              <a:lnSpc>
                <a:spcPct val="100000"/>
              </a:lnSpc>
              <a:spcBef>
                <a:spcPts val="5"/>
              </a:spcBef>
              <a:buClr>
                <a:srgbClr val="3399FF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Rate adjustments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primarily </a:t>
            </a:r>
            <a:r>
              <a:rPr sz="2000" dirty="0">
                <a:latin typeface="Arial"/>
                <a:cs typeface="Arial"/>
              </a:rPr>
              <a:t>due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reasons beyond a  </a:t>
            </a:r>
            <a:r>
              <a:rPr sz="2000" spc="-5" dirty="0">
                <a:latin typeface="Arial"/>
                <a:cs typeface="Arial"/>
              </a:rPr>
              <a:t>utility’s </a:t>
            </a:r>
            <a:r>
              <a:rPr sz="2000" dirty="0">
                <a:latin typeface="Arial"/>
                <a:cs typeface="Arial"/>
              </a:rPr>
              <a:t>control – </a:t>
            </a:r>
            <a:r>
              <a:rPr sz="2000" spc="-5" dirty="0">
                <a:latin typeface="Arial"/>
                <a:cs typeface="Arial"/>
              </a:rPr>
              <a:t>inflation, </a:t>
            </a:r>
            <a:r>
              <a:rPr sz="2000" dirty="0">
                <a:latin typeface="Arial"/>
                <a:cs typeface="Arial"/>
              </a:rPr>
              <a:t>system replacement,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regulatory  mandates,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399FF"/>
              </a:buClr>
              <a:buFont typeface="Arial"/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355600" marR="146685" indent="-342900">
              <a:lnSpc>
                <a:spcPct val="100000"/>
              </a:lnSpc>
              <a:spcBef>
                <a:spcPts val="5"/>
              </a:spcBef>
              <a:buClr>
                <a:srgbClr val="3399FF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30-40% of </a:t>
            </a:r>
            <a:r>
              <a:rPr sz="2000" spc="-5" dirty="0">
                <a:latin typeface="Arial"/>
                <a:cs typeface="Arial"/>
              </a:rPr>
              <a:t>utilities </a:t>
            </a:r>
            <a:r>
              <a:rPr sz="2000" dirty="0">
                <a:latin typeface="Arial"/>
                <a:cs typeface="Arial"/>
              </a:rPr>
              <a:t>currently charge </a:t>
            </a:r>
            <a:r>
              <a:rPr sz="2000" spc="-5" dirty="0">
                <a:latin typeface="Arial"/>
                <a:cs typeface="Arial"/>
              </a:rPr>
              <a:t>rates that </a:t>
            </a:r>
            <a:r>
              <a:rPr sz="2000" dirty="0">
                <a:latin typeface="Arial"/>
                <a:cs typeface="Arial"/>
              </a:rPr>
              <a:t>do not</a:t>
            </a:r>
            <a:r>
              <a:rPr sz="2000" spc="-20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cover  </a:t>
            </a:r>
            <a:r>
              <a:rPr sz="2000" spc="-5" dirty="0">
                <a:latin typeface="Arial"/>
                <a:cs typeface="Arial"/>
              </a:rPr>
              <a:t>their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costs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1524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228600" rIns="0" bIns="0" rtlCol="0">
            <a:spAutoFit/>
          </a:bodyPr>
          <a:lstStyle/>
          <a:p>
            <a:pPr marL="1945005">
              <a:lnSpc>
                <a:spcPct val="100000"/>
              </a:lnSpc>
              <a:spcBef>
                <a:spcPts val="1800"/>
              </a:spcBef>
            </a:pPr>
            <a:r>
              <a:rPr spc="-5" dirty="0"/>
              <a:t>What’s the</a:t>
            </a:r>
            <a:r>
              <a:rPr spc="-40" dirty="0"/>
              <a:t> </a:t>
            </a:r>
            <a:r>
              <a:rPr spc="-5" dirty="0"/>
              <a:t>Change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41375" y="1194625"/>
            <a:ext cx="176783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3399FF"/>
              </a:buClr>
              <a:buSzPct val="62500"/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1200" b="1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Residential</a:t>
            </a:r>
            <a:r>
              <a:rPr sz="1200" b="1" i="1" u="sng" spc="2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Sewer</a:t>
            </a:r>
            <a:r>
              <a:rPr sz="1200" b="1" i="1" spc="-5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8575" y="1888045"/>
            <a:ext cx="10407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SzPct val="62500"/>
              <a:buFont typeface="Wingdings"/>
              <a:buChar char=""/>
              <a:tabLst>
                <a:tab pos="299085" algn="l"/>
                <a:tab pos="299720" algn="l"/>
              </a:tabLst>
            </a:pPr>
            <a:r>
              <a:rPr sz="1200" b="1" i="1" spc="-5" dirty="0">
                <a:latin typeface="Arial"/>
                <a:cs typeface="Arial"/>
              </a:rPr>
              <a:t>2019-2022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70175" y="1888045"/>
            <a:ext cx="18014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Arial"/>
                <a:cs typeface="Arial"/>
              </a:rPr>
              <a:t>Base rate from 2% to</a:t>
            </a:r>
            <a:r>
              <a:rPr sz="1200" b="1" i="1" spc="-6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98575" y="2436686"/>
            <a:ext cx="10407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SzPct val="62500"/>
              <a:buFont typeface="Wingdings"/>
              <a:buChar char=""/>
              <a:tabLst>
                <a:tab pos="299085" algn="l"/>
                <a:tab pos="299720" algn="l"/>
              </a:tabLst>
            </a:pPr>
            <a:r>
              <a:rPr sz="1200" b="1" i="1" spc="-5" dirty="0">
                <a:latin typeface="Arial"/>
                <a:cs typeface="Arial"/>
              </a:rPr>
              <a:t>2019-2022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70175" y="2436686"/>
            <a:ext cx="1990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Arial"/>
                <a:cs typeface="Arial"/>
              </a:rPr>
              <a:t>Volume rate from 2% to</a:t>
            </a:r>
            <a:r>
              <a:rPr sz="1200" b="1" i="1" spc="-3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1375" y="2985325"/>
            <a:ext cx="3119755" cy="295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6285" indent="-286385">
              <a:lnSpc>
                <a:spcPct val="100000"/>
              </a:lnSpc>
              <a:spcBef>
                <a:spcPts val="100"/>
              </a:spcBef>
              <a:buSzPct val="62500"/>
              <a:buFont typeface="Wingdings"/>
              <a:buChar char=""/>
              <a:tabLst>
                <a:tab pos="756285" algn="l"/>
                <a:tab pos="756920" algn="l"/>
              </a:tabLst>
            </a:pPr>
            <a:r>
              <a:rPr sz="1200" b="1" i="1" spc="-5" dirty="0">
                <a:latin typeface="Arial"/>
                <a:cs typeface="Arial"/>
              </a:rPr>
              <a:t>2023 forward 2% to</a:t>
            </a:r>
            <a:r>
              <a:rPr sz="1200" b="1" i="1" spc="-4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3399FF"/>
              </a:buClr>
              <a:buSzPct val="62500"/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1200" b="1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Commercial</a:t>
            </a:r>
            <a:r>
              <a:rPr sz="1200" b="1" i="1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Sewer;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3399FF"/>
              </a:buClr>
              <a:buFont typeface="Wingdings"/>
              <a:buChar char=""/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399FF"/>
              </a:buClr>
              <a:buFont typeface="Wingdings"/>
              <a:buChar char=""/>
            </a:pPr>
            <a:endParaRPr sz="12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buSzPct val="62500"/>
              <a:buFont typeface="Wingdings"/>
              <a:buChar char=""/>
              <a:tabLst>
                <a:tab pos="756285" algn="l"/>
                <a:tab pos="756920" algn="l"/>
              </a:tabLst>
            </a:pPr>
            <a:r>
              <a:rPr sz="1200" b="1" i="1" spc="-5" dirty="0">
                <a:latin typeface="Arial"/>
                <a:cs typeface="Arial"/>
              </a:rPr>
              <a:t>2019-2022 Base rate 2% to</a:t>
            </a:r>
            <a:r>
              <a:rPr sz="1200" b="1" i="1" spc="-9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6%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Wingdings"/>
              <a:buChar char=""/>
            </a:pPr>
            <a:endParaRPr sz="13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Wingdings"/>
              <a:buChar char=""/>
            </a:pPr>
            <a:endParaRPr sz="12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buSzPct val="62500"/>
              <a:buFont typeface="Wingdings"/>
              <a:buChar char=""/>
              <a:tabLst>
                <a:tab pos="756285" algn="l"/>
                <a:tab pos="756920" algn="l"/>
              </a:tabLst>
            </a:pPr>
            <a:r>
              <a:rPr sz="1200" b="1" i="1" spc="-5" dirty="0">
                <a:latin typeface="Arial"/>
                <a:cs typeface="Arial"/>
              </a:rPr>
              <a:t>2019 Volume rate 2% to</a:t>
            </a:r>
            <a:r>
              <a:rPr sz="1200" b="1" i="1" spc="-5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15%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Wingdings"/>
              <a:buChar char=""/>
            </a:pPr>
            <a:endParaRPr sz="13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Wingdings"/>
              <a:buChar char=""/>
            </a:pPr>
            <a:endParaRPr sz="12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buSzPct val="62500"/>
              <a:buFont typeface="Wingdings"/>
              <a:buChar char=""/>
              <a:tabLst>
                <a:tab pos="756285" algn="l"/>
                <a:tab pos="756920" algn="l"/>
              </a:tabLst>
            </a:pPr>
            <a:r>
              <a:rPr sz="1200" b="1" i="1" spc="-5" dirty="0">
                <a:latin typeface="Arial"/>
                <a:cs typeface="Arial"/>
              </a:rPr>
              <a:t>2020-2022 Volume rate 2% to</a:t>
            </a:r>
            <a:r>
              <a:rPr sz="1200" b="1" i="1" spc="-7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6%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Wingdings"/>
              <a:buChar char=""/>
            </a:pPr>
            <a:endParaRPr sz="13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Wingdings"/>
              <a:buChar char=""/>
            </a:pPr>
            <a:endParaRPr sz="12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buSzPct val="62500"/>
              <a:buFont typeface="Wingdings"/>
              <a:buChar char=""/>
              <a:tabLst>
                <a:tab pos="756285" algn="l"/>
                <a:tab pos="756920" algn="l"/>
              </a:tabLst>
            </a:pPr>
            <a:r>
              <a:rPr sz="1200" b="1" i="1" spc="-5" dirty="0">
                <a:latin typeface="Arial"/>
                <a:cs typeface="Arial"/>
              </a:rPr>
              <a:t>2023 forward 2% to</a:t>
            </a:r>
            <a:r>
              <a:rPr sz="1200" b="1" i="1" spc="-4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3810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1073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4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2018 Rate</a:t>
            </a:r>
            <a:r>
              <a:rPr sz="20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Plan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Impact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Ratepayers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– Water and</a:t>
            </a:r>
            <a:r>
              <a:rPr sz="20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Wastewater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" y="4038600"/>
            <a:ext cx="8686800" cy="0"/>
          </a:xfrm>
          <a:custGeom>
            <a:avLst/>
            <a:gdLst/>
            <a:ahLst/>
            <a:cxnLst/>
            <a:rect l="l" t="t" r="r" b="b"/>
            <a:pathLst>
              <a:path w="8686800">
                <a:moveTo>
                  <a:pt x="0" y="0"/>
                </a:moveTo>
                <a:lnTo>
                  <a:pt x="86868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7280" y="4342332"/>
          <a:ext cx="8437245" cy="1724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9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4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4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47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1357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b="1" dirty="0">
                          <a:latin typeface="Arial"/>
                          <a:cs typeface="Arial"/>
                        </a:rPr>
                        <a:t>Commercial </a:t>
                      </a:r>
                      <a:r>
                        <a:rPr sz="1050" b="1" spc="-5" dirty="0">
                          <a:latin typeface="Arial"/>
                          <a:cs typeface="Arial"/>
                        </a:rPr>
                        <a:t>Monthly</a:t>
                      </a:r>
                      <a:r>
                        <a:rPr sz="105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10" dirty="0">
                          <a:latin typeface="Arial"/>
                          <a:cs typeface="Arial"/>
                        </a:rPr>
                        <a:t>Charge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solidFill>
                      <a:srgbClr val="FFFF00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5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tabLst>
                          <a:tab pos="1079500" algn="l"/>
                        </a:tabLst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20,000</a:t>
                      </a:r>
                      <a:r>
                        <a:rPr sz="105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Gallons	</a:t>
                      </a:r>
                      <a:r>
                        <a:rPr sz="1050" spc="-15" dirty="0">
                          <a:latin typeface="Arial"/>
                          <a:cs typeface="Arial"/>
                        </a:rPr>
                        <a:t>Total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59055" algn="r">
                        <a:lnSpc>
                          <a:spcPct val="100000"/>
                        </a:lnSpc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162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47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165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72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187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03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197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23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208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00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67310" algn="r">
                        <a:lnSpc>
                          <a:spcPct val="100000"/>
                        </a:lnSpc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219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35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349"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140"/>
                        </a:spcBef>
                        <a:tabLst>
                          <a:tab pos="1079500" algn="l"/>
                        </a:tabLst>
                      </a:pPr>
                      <a:r>
                        <a:rPr sz="1050" spc="-5" dirty="0">
                          <a:latin typeface="Arial"/>
                          <a:cs typeface="Arial"/>
                        </a:rPr>
                        <a:t>3/4" </a:t>
                      </a:r>
                      <a:r>
                        <a:rPr sz="1050" spc="-10" dirty="0">
                          <a:latin typeface="Arial"/>
                          <a:cs typeface="Arial"/>
                        </a:rPr>
                        <a:t>Meter	Dollar</a:t>
                      </a:r>
                      <a:r>
                        <a:rPr sz="105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55" dirty="0">
                          <a:latin typeface="Arial"/>
                          <a:cs typeface="Arial"/>
                        </a:rPr>
                        <a:t>Inc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25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21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31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20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76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36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2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064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9%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265"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835"/>
                        </a:spcBef>
                        <a:tabLst>
                          <a:tab pos="1079500" algn="l"/>
                        </a:tabLst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50,000</a:t>
                      </a:r>
                      <a:r>
                        <a:rPr sz="105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Gallons	</a:t>
                      </a:r>
                      <a:r>
                        <a:rPr sz="1050" spc="-15" dirty="0">
                          <a:latin typeface="Arial"/>
                          <a:cs typeface="Arial"/>
                        </a:rPr>
                        <a:t>Total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045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371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22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045" marB="0"/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378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65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045" marB="0"/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434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31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045" marB="0"/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457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90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045" marB="0"/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482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78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04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509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03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04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357"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140"/>
                        </a:spcBef>
                        <a:tabLst>
                          <a:tab pos="1079500" algn="l"/>
                        </a:tabLst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2"</a:t>
                      </a:r>
                      <a:r>
                        <a:rPr sz="105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latin typeface="Arial"/>
                          <a:cs typeface="Arial"/>
                        </a:rPr>
                        <a:t>Meter	Dollar</a:t>
                      </a:r>
                      <a:r>
                        <a:rPr sz="105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55" dirty="0">
                          <a:latin typeface="Arial"/>
                          <a:cs typeface="Arial"/>
                        </a:rPr>
                        <a:t>Inc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42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55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67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23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59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24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88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24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3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0640" algn="r">
                        <a:lnSpc>
                          <a:spcPts val="1175"/>
                        </a:lnSpc>
                        <a:spcBef>
                          <a:spcPts val="7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ts val="1175"/>
                        </a:lnSpc>
                        <a:spcBef>
                          <a:spcPts val="7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7%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  <a:tc>
                  <a:txBody>
                    <a:bodyPr/>
                    <a:lstStyle/>
                    <a:p>
                      <a:pPr marR="40640" algn="r">
                        <a:lnSpc>
                          <a:spcPts val="1175"/>
                        </a:lnSpc>
                        <a:spcBef>
                          <a:spcPts val="7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4%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ts val="1175"/>
                        </a:lnSpc>
                        <a:spcBef>
                          <a:spcPts val="7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4%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ts val="1175"/>
                        </a:lnSpc>
                        <a:spcBef>
                          <a:spcPts val="7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4%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317280" y="1456200"/>
            <a:ext cx="8437245" cy="193040"/>
          </a:xfrm>
          <a:prstGeom prst="rect">
            <a:avLst/>
          </a:prstGeom>
          <a:solidFill>
            <a:srgbClr val="A7A8A7"/>
          </a:solidFill>
        </p:spPr>
        <p:txBody>
          <a:bodyPr vert="horz" wrap="square" lIns="0" tIns="635" rIns="0" bIns="0" rtlCol="0">
            <a:spAutoFit/>
          </a:bodyPr>
          <a:lstStyle/>
          <a:p>
            <a:pPr marL="2150745">
              <a:lnSpc>
                <a:spcPct val="100000"/>
              </a:lnSpc>
              <a:spcBef>
                <a:spcPts val="5"/>
              </a:spcBef>
            </a:pPr>
            <a:r>
              <a:rPr sz="1050" b="1" spc="-5" dirty="0">
                <a:solidFill>
                  <a:srgbClr val="FFFFFF"/>
                </a:solidFill>
                <a:latin typeface="Arial"/>
                <a:cs typeface="Arial"/>
              </a:rPr>
              <a:t>WATER </a:t>
            </a: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&amp; WASTEWATER RATE PLAN - </a:t>
            </a:r>
            <a:r>
              <a:rPr sz="1050" b="1" spc="5" dirty="0">
                <a:solidFill>
                  <a:srgbClr val="FFFFFF"/>
                </a:solidFill>
                <a:latin typeface="Arial"/>
                <a:cs typeface="Arial"/>
              </a:rPr>
              <a:t>MONTHLY </a:t>
            </a: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BILL</a:t>
            </a:r>
            <a:r>
              <a:rPr sz="1050" b="1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spc="-10" dirty="0">
                <a:solidFill>
                  <a:srgbClr val="FFFFFF"/>
                </a:solidFill>
                <a:latin typeface="Arial"/>
                <a:cs typeface="Arial"/>
              </a:rPr>
              <a:t>IMPACT</a:t>
            </a:r>
            <a:endParaRPr sz="105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7280" y="1833753"/>
          <a:ext cx="8437245" cy="2205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9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4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4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47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135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50" b="1" spc="10" dirty="0">
                          <a:latin typeface="Arial"/>
                          <a:cs typeface="Arial"/>
                        </a:rPr>
                        <a:t>EFFECTIVE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7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45"/>
                        </a:lnSpc>
                        <a:spcBef>
                          <a:spcPts val="140"/>
                        </a:spcBef>
                      </a:pPr>
                      <a:r>
                        <a:rPr sz="1050" b="1" spc="-5" dirty="0">
                          <a:latin typeface="Arial"/>
                          <a:cs typeface="Arial"/>
                        </a:rPr>
                        <a:t>Prior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50" spc="-15" dirty="0">
                          <a:latin typeface="Arial"/>
                          <a:cs typeface="Arial"/>
                        </a:rPr>
                        <a:t>Oct-18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9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50" spc="-15" dirty="0">
                          <a:latin typeface="Arial"/>
                          <a:cs typeface="Arial"/>
                        </a:rPr>
                        <a:t>Oct-19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9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50" spc="-15" dirty="0">
                          <a:latin typeface="Arial"/>
                          <a:cs typeface="Arial"/>
                        </a:rPr>
                        <a:t>Oct-20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9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50" spc="-15" dirty="0">
                          <a:latin typeface="Arial"/>
                          <a:cs typeface="Arial"/>
                        </a:rPr>
                        <a:t>Oct-21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9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50" spc="-15" dirty="0">
                          <a:latin typeface="Arial"/>
                          <a:cs typeface="Arial"/>
                        </a:rPr>
                        <a:t>Oct-22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162"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b="1" dirty="0">
                          <a:latin typeface="Arial"/>
                          <a:cs typeface="Arial"/>
                        </a:rPr>
                        <a:t>Residential </a:t>
                      </a:r>
                      <a:r>
                        <a:rPr sz="1050" b="1" spc="-5" dirty="0">
                          <a:latin typeface="Arial"/>
                          <a:cs typeface="Arial"/>
                        </a:rPr>
                        <a:t>Monthly</a:t>
                      </a:r>
                      <a:r>
                        <a:rPr sz="105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10" dirty="0">
                          <a:latin typeface="Arial"/>
                          <a:cs typeface="Arial"/>
                        </a:rPr>
                        <a:t>Charge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5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tabLst>
                          <a:tab pos="1079500" algn="l"/>
                        </a:tabLst>
                      </a:pPr>
                      <a:r>
                        <a:rPr sz="1050" spc="-5" dirty="0">
                          <a:latin typeface="Arial"/>
                          <a:cs typeface="Arial"/>
                        </a:rPr>
                        <a:t>5,000</a:t>
                      </a:r>
                      <a:r>
                        <a:rPr sz="105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Gallons	</a:t>
                      </a:r>
                      <a:r>
                        <a:rPr sz="1050" spc="-15" dirty="0">
                          <a:latin typeface="Arial"/>
                          <a:cs typeface="Arial"/>
                        </a:rPr>
                        <a:t>Total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59055" algn="r">
                        <a:lnSpc>
                          <a:spcPct val="100000"/>
                        </a:lnSpc>
                        <a:tabLst>
                          <a:tab pos="577215" algn="l"/>
                        </a:tabLst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35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tabLst>
                          <a:tab pos="652145" algn="l"/>
                        </a:tabLst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$	36.05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85725" algn="r">
                        <a:lnSpc>
                          <a:spcPct val="100000"/>
                        </a:lnSpc>
                        <a:tabLst>
                          <a:tab pos="577215" algn="l"/>
                        </a:tabLst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38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06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  <a:tabLst>
                          <a:tab pos="626110" algn="l"/>
                        </a:tabLst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$	40.17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85725" algn="r">
                        <a:lnSpc>
                          <a:spcPct val="100000"/>
                        </a:lnSpc>
                        <a:tabLst>
                          <a:tab pos="577215" algn="l"/>
                        </a:tabLst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42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40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  <a:tabLst>
                          <a:tab pos="626110" algn="l"/>
                        </a:tabLst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$	44.76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349">
                <a:tc>
                  <a:txBody>
                    <a:bodyPr/>
                    <a:lstStyle/>
                    <a:p>
                      <a:pPr marL="10795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Dollar</a:t>
                      </a:r>
                      <a:r>
                        <a:rPr sz="105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55" dirty="0">
                          <a:latin typeface="Arial"/>
                          <a:cs typeface="Arial"/>
                        </a:rPr>
                        <a:t>Inc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71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00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12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23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36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9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6%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6%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6%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6%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89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592"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835"/>
                        </a:spcBef>
                        <a:tabLst>
                          <a:tab pos="1079500" algn="l"/>
                        </a:tabLst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10,000</a:t>
                      </a:r>
                      <a:r>
                        <a:rPr sz="105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Gallons	</a:t>
                      </a:r>
                      <a:r>
                        <a:rPr sz="1050" spc="-15" dirty="0">
                          <a:latin typeface="Arial"/>
                          <a:cs typeface="Arial"/>
                        </a:rPr>
                        <a:t>Total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045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62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40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045" marB="0"/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63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65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045" marB="0"/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67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20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045" marB="0"/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70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96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045" marB="0"/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74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92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04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79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11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04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357">
                <a:tc>
                  <a:txBody>
                    <a:bodyPr/>
                    <a:lstStyle/>
                    <a:p>
                      <a:pPr marL="10795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Dollar</a:t>
                      </a:r>
                      <a:r>
                        <a:rPr sz="105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55" dirty="0">
                          <a:latin typeface="Arial"/>
                          <a:cs typeface="Arial"/>
                        </a:rPr>
                        <a:t>Inc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25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55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75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97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19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064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R="4064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6%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R="4064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6%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6%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6%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89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blinds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45720" rIns="0" bIns="0" rtlCol="0">
            <a:spAutoFit/>
          </a:bodyPr>
          <a:lstStyle/>
          <a:p>
            <a:pPr marL="1202690" marR="370840" indent="-824865">
              <a:lnSpc>
                <a:spcPct val="100000"/>
              </a:lnSpc>
              <a:spcBef>
                <a:spcPts val="360"/>
              </a:spcBef>
            </a:pPr>
            <a:r>
              <a:rPr spc="-5" dirty="0"/>
              <a:t>Monthly Residential Charge Comparison  10,000 Gal</a:t>
            </a:r>
            <a:r>
              <a:rPr spc="-15" dirty="0"/>
              <a:t> </a:t>
            </a:r>
            <a:r>
              <a:rPr spc="-5" dirty="0"/>
              <a:t>Water/Wastewater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250243"/>
            <a:ext cx="7972424" cy="5120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  <p:transition>
    <p:blinds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45720" rIns="0" bIns="0" rtlCol="0">
            <a:spAutoFit/>
          </a:bodyPr>
          <a:lstStyle/>
          <a:p>
            <a:pPr marL="1202690" marR="312420" indent="-885825">
              <a:lnSpc>
                <a:spcPct val="100000"/>
              </a:lnSpc>
              <a:spcBef>
                <a:spcPts val="360"/>
              </a:spcBef>
            </a:pPr>
            <a:r>
              <a:rPr spc="-5" dirty="0"/>
              <a:t>Monthly Commercial Charge Comparison  20,000 Gal</a:t>
            </a:r>
            <a:r>
              <a:rPr spc="-15" dirty="0"/>
              <a:t> </a:t>
            </a:r>
            <a:r>
              <a:rPr spc="-5" dirty="0"/>
              <a:t>Water/Wastewater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47800"/>
            <a:ext cx="8153400" cy="4879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23</a:t>
            </a:fld>
            <a:endParaRPr dirty="0"/>
          </a:p>
        </p:txBody>
      </p:sp>
    </p:spTree>
  </p:cSld>
  <p:clrMapOvr>
    <a:masterClrMapping/>
  </p:clrMapOvr>
  <p:transition>
    <p:blinds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2286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228600" rIns="0" bIns="0" rtlCol="0">
            <a:spAutoFit/>
          </a:bodyPr>
          <a:lstStyle/>
          <a:p>
            <a:pPr marL="1469390">
              <a:lnSpc>
                <a:spcPct val="100000"/>
              </a:lnSpc>
              <a:spcBef>
                <a:spcPts val="1800"/>
              </a:spcBef>
            </a:pPr>
            <a:r>
              <a:rPr spc="-5" dirty="0"/>
              <a:t>Effects on the</a:t>
            </a:r>
            <a:r>
              <a:rPr spc="-30" dirty="0"/>
              <a:t> </a:t>
            </a:r>
            <a:r>
              <a:rPr spc="-5" dirty="0"/>
              <a:t>Customers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5175" y="1019365"/>
            <a:ext cx="7362825" cy="2402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3399FF"/>
              </a:buClr>
              <a:buSzPct val="62500"/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12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Residential: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3399FF"/>
              </a:buClr>
              <a:buFont typeface="Wingdings"/>
              <a:buChar char=""/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399FF"/>
              </a:buClr>
              <a:buFont typeface="Wingdings"/>
              <a:buChar char=""/>
            </a:pPr>
            <a:endParaRPr sz="1200">
              <a:latin typeface="Times New Roman"/>
              <a:cs typeface="Times New Roman"/>
            </a:endParaRPr>
          </a:p>
          <a:p>
            <a:pPr marL="756285" marR="26670" lvl="1" indent="-286385">
              <a:lnSpc>
                <a:spcPct val="100000"/>
              </a:lnSpc>
              <a:buClr>
                <a:srgbClr val="000000"/>
              </a:buClr>
              <a:buSzPct val="62500"/>
              <a:buFont typeface="Wingdings"/>
              <a:buChar char=""/>
              <a:tabLst>
                <a:tab pos="756285" algn="l"/>
                <a:tab pos="756920" algn="l"/>
              </a:tabLst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35% of customers </a:t>
            </a: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will </a:t>
            </a: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have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a maximum increase of $2.00/month for use of 5,000 gallons or  less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water</a:t>
            </a:r>
            <a:r>
              <a:rPr sz="12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use.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Wingdings"/>
              <a:buChar char=""/>
            </a:pPr>
            <a:endParaRPr sz="13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Wingdings"/>
              <a:buChar char=""/>
            </a:pPr>
            <a:endParaRPr sz="1200">
              <a:latin typeface="Times New Roman"/>
              <a:cs typeface="Times New Roman"/>
            </a:endParaRPr>
          </a:p>
          <a:p>
            <a:pPr marL="756285" marR="5080" lvl="1" indent="-286385">
              <a:lnSpc>
                <a:spcPct val="100000"/>
              </a:lnSpc>
              <a:buClr>
                <a:srgbClr val="000000"/>
              </a:buClr>
              <a:buSzPct val="62500"/>
              <a:buFont typeface="Wingdings"/>
              <a:buChar char=""/>
              <a:tabLst>
                <a:tab pos="756285" algn="l"/>
                <a:tab pos="756920" algn="l"/>
              </a:tabLst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40% of customers </a:t>
            </a: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will </a:t>
            </a: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have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an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increase of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between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$2.00-$3.55/month based on their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water 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use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between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5,000 to 10,000</a:t>
            </a:r>
            <a:r>
              <a:rPr sz="1200" b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gallons.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Wingdings"/>
              <a:buChar char=""/>
            </a:pPr>
            <a:endParaRPr sz="13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Wingdings"/>
              <a:buChar char=""/>
            </a:pPr>
            <a:endParaRPr sz="1200">
              <a:latin typeface="Times New Roman"/>
              <a:cs typeface="Times New Roman"/>
            </a:endParaRPr>
          </a:p>
          <a:p>
            <a:pPr marL="756285" marR="10160" lvl="1" indent="-286385">
              <a:lnSpc>
                <a:spcPct val="100000"/>
              </a:lnSpc>
              <a:buClr>
                <a:srgbClr val="000000"/>
              </a:buClr>
              <a:buSzPct val="62500"/>
              <a:buFont typeface="Wingdings"/>
              <a:buChar char=""/>
              <a:tabLst>
                <a:tab pos="756285" algn="l"/>
                <a:tab pos="756920" algn="l"/>
              </a:tabLst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25% of customers </a:t>
            </a: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will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see a higher increase of more than $3.55 for use of 10,000 gallons or  more.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5175" y="3983545"/>
            <a:ext cx="13627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4180" indent="-411480">
              <a:lnSpc>
                <a:spcPct val="100000"/>
              </a:lnSpc>
              <a:spcBef>
                <a:spcPts val="100"/>
              </a:spcBef>
              <a:buClr>
                <a:srgbClr val="3399FF"/>
              </a:buClr>
              <a:buSzPct val="104166"/>
              <a:buFont typeface="Wingdings"/>
              <a:buChar char=""/>
              <a:tabLst>
                <a:tab pos="423545" algn="l"/>
                <a:tab pos="424180" algn="l"/>
              </a:tabLst>
            </a:pPr>
            <a:r>
              <a:rPr sz="12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Commercial: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2375" y="4676965"/>
            <a:ext cx="700278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SzPct val="62500"/>
              <a:buFont typeface="Wingdings"/>
              <a:buChar char=""/>
              <a:tabLst>
                <a:tab pos="299085" algn="l"/>
                <a:tab pos="299720" algn="l"/>
              </a:tabLst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73% of customer </a:t>
            </a: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will </a:t>
            </a: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have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a maximum increase of $21.31/month for use of 20,000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gallons.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/>
              <a:buChar char=""/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"/>
            </a:pPr>
            <a:endParaRPr sz="1200">
              <a:latin typeface="Times New Roman"/>
              <a:cs typeface="Times New Roman"/>
            </a:endParaRPr>
          </a:p>
          <a:p>
            <a:pPr marL="299085" marR="119380" indent="-286385">
              <a:lnSpc>
                <a:spcPct val="100000"/>
              </a:lnSpc>
              <a:buClr>
                <a:srgbClr val="000000"/>
              </a:buClr>
              <a:buSzPct val="62500"/>
              <a:buFont typeface="Wingdings"/>
              <a:buChar char=""/>
              <a:tabLst>
                <a:tab pos="299085" algn="l"/>
                <a:tab pos="299720" algn="l"/>
              </a:tabLst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17% of customer </a:t>
            </a: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will </a:t>
            </a: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have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an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increase of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between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$21.31-$55.67/month for use of 20,000 to  50,000</a:t>
            </a:r>
            <a:r>
              <a:rPr sz="1200" b="1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gallons.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/>
              <a:buChar char=""/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"/>
            </a:pPr>
            <a:endParaRPr sz="1200">
              <a:latin typeface="Times New Roman"/>
              <a:cs typeface="Times New Roman"/>
            </a:endParaRPr>
          </a:p>
          <a:p>
            <a:pPr marL="299085" marR="5080" indent="-286385">
              <a:lnSpc>
                <a:spcPct val="100000"/>
              </a:lnSpc>
              <a:buClr>
                <a:srgbClr val="000000"/>
              </a:buClr>
              <a:buSzPct val="62500"/>
              <a:buFont typeface="Wingdings"/>
              <a:buChar char=""/>
              <a:tabLst>
                <a:tab pos="299085" algn="l"/>
                <a:tab pos="299720" algn="l"/>
              </a:tabLst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10% customer </a:t>
            </a: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will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see higher than $55.67/month increase based on their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water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consumption  more than 50,000</a:t>
            </a:r>
            <a:r>
              <a:rPr sz="1200" b="1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gallons.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3810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4572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36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Presentation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Summary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How Does Rate Plan Benefit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City?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5175" y="1778317"/>
            <a:ext cx="7538084" cy="391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951865" indent="-342900">
              <a:lnSpc>
                <a:spcPct val="100000"/>
              </a:lnSpc>
              <a:spcBef>
                <a:spcPts val="105"/>
              </a:spcBef>
              <a:buClr>
                <a:srgbClr val="3399FF"/>
              </a:buClr>
              <a:buSzPct val="62500"/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Will enable </a:t>
            </a:r>
            <a:r>
              <a:rPr sz="2000" spc="-5" dirty="0">
                <a:latin typeface="Arial"/>
                <a:cs typeface="Arial"/>
              </a:rPr>
              <a:t>utility to </a:t>
            </a:r>
            <a:r>
              <a:rPr sz="2000" dirty="0">
                <a:latin typeface="Arial"/>
                <a:cs typeface="Arial"/>
              </a:rPr>
              <a:t>operate on a stand-alone basis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  independent of general </a:t>
            </a:r>
            <a:r>
              <a:rPr sz="2000" spc="-5" dirty="0">
                <a:latin typeface="Arial"/>
                <a:cs typeface="Arial"/>
              </a:rPr>
              <a:t>fund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assistance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399FF"/>
              </a:buClr>
              <a:buFont typeface="Wingdings"/>
              <a:buChar char=""/>
            </a:pPr>
            <a:endParaRPr sz="2600">
              <a:latin typeface="Times New Roman"/>
              <a:cs typeface="Times New Roman"/>
            </a:endParaRPr>
          </a:p>
          <a:p>
            <a:pPr marL="355600" marR="527685" indent="-342900">
              <a:lnSpc>
                <a:spcPct val="100000"/>
              </a:lnSpc>
              <a:spcBef>
                <a:spcPts val="5"/>
              </a:spcBef>
              <a:buClr>
                <a:srgbClr val="3399FF"/>
              </a:buClr>
              <a:buSzPct val="62500"/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Will result in </a:t>
            </a:r>
            <a:r>
              <a:rPr sz="2000" spc="-5" dirty="0">
                <a:latin typeface="Arial"/>
                <a:cs typeface="Arial"/>
              </a:rPr>
              <a:t>financially-healthy utility that </a:t>
            </a:r>
            <a:r>
              <a:rPr sz="2000" dirty="0">
                <a:latin typeface="Arial"/>
                <a:cs typeface="Arial"/>
              </a:rPr>
              <a:t>has </a:t>
            </a:r>
            <a:r>
              <a:rPr sz="2000" spc="-5" dirty="0">
                <a:latin typeface="Arial"/>
                <a:cs typeface="Arial"/>
              </a:rPr>
              <a:t>ability to fund  </a:t>
            </a:r>
            <a:r>
              <a:rPr sz="2000" dirty="0">
                <a:latin typeface="Arial"/>
                <a:cs typeface="Arial"/>
              </a:rPr>
              <a:t>operations and capital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needs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399FF"/>
              </a:buClr>
              <a:buFont typeface="Wingdings"/>
              <a:buChar char=""/>
            </a:pPr>
            <a:endParaRPr sz="2600">
              <a:latin typeface="Times New Roman"/>
              <a:cs typeface="Times New Roman"/>
            </a:endParaRPr>
          </a:p>
          <a:p>
            <a:pPr marL="355600" marR="620395" indent="-342900">
              <a:lnSpc>
                <a:spcPct val="100000"/>
              </a:lnSpc>
              <a:spcBef>
                <a:spcPts val="5"/>
              </a:spcBef>
              <a:buClr>
                <a:srgbClr val="3399FF"/>
              </a:buClr>
              <a:buSzPct val="62500"/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Will ensure </a:t>
            </a:r>
            <a:r>
              <a:rPr sz="2000" spc="-5" dirty="0">
                <a:latin typeface="Arial"/>
                <a:cs typeface="Arial"/>
              </a:rPr>
              <a:t>that ratepayers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paying </a:t>
            </a:r>
            <a:r>
              <a:rPr sz="2000" dirty="0">
                <a:latin typeface="Arial"/>
                <a:cs typeface="Arial"/>
              </a:rPr>
              <a:t>only what </a:t>
            </a:r>
            <a:r>
              <a:rPr sz="2000" spc="-5" dirty="0">
                <a:latin typeface="Arial"/>
                <a:cs typeface="Arial"/>
              </a:rPr>
              <a:t>it </a:t>
            </a:r>
            <a:r>
              <a:rPr sz="2000" dirty="0">
                <a:latin typeface="Arial"/>
                <a:cs typeface="Arial"/>
              </a:rPr>
              <a:t>costs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  provide </a:t>
            </a:r>
            <a:r>
              <a:rPr sz="2000" dirty="0">
                <a:latin typeface="Arial"/>
                <a:cs typeface="Arial"/>
              </a:rPr>
              <a:t>water and wastewater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service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399FF"/>
              </a:buClr>
              <a:buFont typeface="Wingdings"/>
              <a:buChar char=""/>
            </a:pPr>
            <a:endParaRPr sz="26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Clr>
                <a:srgbClr val="3399FF"/>
              </a:buClr>
              <a:buSzPct val="62500"/>
              <a:buFont typeface="Wingdings"/>
              <a:buChar char="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Will allow capital </a:t>
            </a:r>
            <a:r>
              <a:rPr sz="2000" spc="-5" dirty="0">
                <a:latin typeface="Arial"/>
                <a:cs typeface="Arial"/>
              </a:rPr>
              <a:t>investment </a:t>
            </a:r>
            <a:r>
              <a:rPr sz="2000" dirty="0">
                <a:latin typeface="Arial"/>
                <a:cs typeface="Arial"/>
              </a:rPr>
              <a:t>of $150-$180 </a:t>
            </a:r>
            <a:r>
              <a:rPr sz="2000" spc="-5" dirty="0">
                <a:latin typeface="Arial"/>
                <a:cs typeface="Arial"/>
              </a:rPr>
              <a:t>million into </a:t>
            </a:r>
            <a:r>
              <a:rPr sz="2000" dirty="0">
                <a:latin typeface="Arial"/>
                <a:cs typeface="Arial"/>
              </a:rPr>
              <a:t>system </a:t>
            </a:r>
            <a:r>
              <a:rPr sz="2000" spc="-5" dirty="0">
                <a:latin typeface="Arial"/>
                <a:cs typeface="Arial"/>
              </a:rPr>
              <a:t>to  improve quality </a:t>
            </a:r>
            <a:r>
              <a:rPr sz="2000" dirty="0">
                <a:latin typeface="Arial"/>
                <a:cs typeface="Arial"/>
              </a:rPr>
              <a:t>of service and </a:t>
            </a:r>
            <a:r>
              <a:rPr sz="2000" spc="-5" dirty="0">
                <a:latin typeface="Arial"/>
                <a:cs typeface="Arial"/>
              </a:rPr>
              <a:t>provide </a:t>
            </a:r>
            <a:r>
              <a:rPr sz="2000" dirty="0">
                <a:latin typeface="Arial"/>
                <a:cs typeface="Arial"/>
              </a:rPr>
              <a:t>a well-functioning system  </a:t>
            </a:r>
            <a:r>
              <a:rPr sz="2000" spc="-5" dirty="0">
                <a:latin typeface="Arial"/>
                <a:cs typeface="Arial"/>
              </a:rPr>
              <a:t>for future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generations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7300" y="41148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2286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00"/>
              </a:spcBef>
            </a:pPr>
            <a:r>
              <a:rPr spc="-5" dirty="0"/>
              <a:t>Questions?</a:t>
            </a:r>
          </a:p>
        </p:txBody>
      </p:sp>
      <p:sp>
        <p:nvSpPr>
          <p:cNvPr id="3" name="object 3"/>
          <p:cNvSpPr/>
          <p:nvPr/>
        </p:nvSpPr>
        <p:spPr>
          <a:xfrm>
            <a:off x="3538727" y="937259"/>
            <a:ext cx="2176271" cy="27203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26</a:t>
            </a:fld>
            <a:endParaRPr dirty="0"/>
          </a:p>
        </p:txBody>
      </p:sp>
    </p:spTree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45720" rIns="0" bIns="0" rtlCol="0">
            <a:spAutoFit/>
          </a:bodyPr>
          <a:lstStyle/>
          <a:p>
            <a:pPr marL="1902460" marR="1894839" indent="388620">
              <a:lnSpc>
                <a:spcPct val="100000"/>
              </a:lnSpc>
              <a:spcBef>
                <a:spcPts val="360"/>
              </a:spcBef>
            </a:pPr>
            <a:r>
              <a:rPr spc="-5" dirty="0"/>
              <a:t>City of Laredo  Initial</a:t>
            </a:r>
            <a:r>
              <a:rPr spc="-100" dirty="0"/>
              <a:t> </a:t>
            </a:r>
            <a:r>
              <a:rPr spc="-5" dirty="0"/>
              <a:t>Observations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76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6575" y="1473517"/>
            <a:ext cx="7913370" cy="459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27635" indent="-342900">
              <a:lnSpc>
                <a:spcPct val="100000"/>
              </a:lnSpc>
              <a:spcBef>
                <a:spcPts val="105"/>
              </a:spcBef>
              <a:buClr>
                <a:srgbClr val="3399FF"/>
              </a:buClr>
              <a:buSzPct val="62500"/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City’s </a:t>
            </a:r>
            <a:r>
              <a:rPr sz="2000" dirty="0">
                <a:latin typeface="Arial"/>
                <a:cs typeface="Arial"/>
              </a:rPr>
              <a:t>policy of annual nominal </a:t>
            </a:r>
            <a:r>
              <a:rPr sz="2000" spc="-5" dirty="0">
                <a:latin typeface="Arial"/>
                <a:cs typeface="Arial"/>
              </a:rPr>
              <a:t>rate </a:t>
            </a:r>
            <a:r>
              <a:rPr sz="2000" dirty="0">
                <a:latin typeface="Arial"/>
                <a:cs typeface="Arial"/>
              </a:rPr>
              <a:t>adjustments has been  beneficial – resulted in a financially healthy </a:t>
            </a:r>
            <a:r>
              <a:rPr sz="2000" spc="-5" dirty="0">
                <a:latin typeface="Arial"/>
                <a:cs typeface="Arial"/>
              </a:rPr>
              <a:t>utility until </a:t>
            </a:r>
            <a:r>
              <a:rPr sz="2000" dirty="0">
                <a:latin typeface="Arial"/>
                <a:cs typeface="Arial"/>
              </a:rPr>
              <a:t>current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year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399FF"/>
              </a:buClr>
              <a:buFont typeface="Wingdings"/>
              <a:buChar char=""/>
            </a:pPr>
            <a:endParaRPr sz="2600">
              <a:latin typeface="Times New Roman"/>
              <a:cs typeface="Times New Roman"/>
            </a:endParaRPr>
          </a:p>
          <a:p>
            <a:pPr marL="355600" marR="115570" indent="-342900">
              <a:lnSpc>
                <a:spcPct val="100000"/>
              </a:lnSpc>
              <a:spcBef>
                <a:spcPts val="5"/>
              </a:spcBef>
              <a:buClr>
                <a:srgbClr val="3399FF"/>
              </a:buClr>
              <a:buSzPct val="62500"/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However, increasing costs and need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finance $150 -- $180  </a:t>
            </a:r>
            <a:r>
              <a:rPr sz="2000" spc="-5" dirty="0">
                <a:latin typeface="Arial"/>
                <a:cs typeface="Arial"/>
              </a:rPr>
              <a:t>million </a:t>
            </a:r>
            <a:r>
              <a:rPr sz="2000" dirty="0">
                <a:latin typeface="Arial"/>
                <a:cs typeface="Arial"/>
              </a:rPr>
              <a:t>in new debt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capital </a:t>
            </a:r>
            <a:r>
              <a:rPr sz="2000" spc="-5" dirty="0">
                <a:latin typeface="Arial"/>
                <a:cs typeface="Arial"/>
              </a:rPr>
              <a:t>improvements </a:t>
            </a:r>
            <a:r>
              <a:rPr sz="2000" dirty="0">
                <a:latin typeface="Arial"/>
                <a:cs typeface="Arial"/>
              </a:rPr>
              <a:t>will require </a:t>
            </a:r>
            <a:r>
              <a:rPr sz="2000" spc="-5" dirty="0">
                <a:latin typeface="Arial"/>
                <a:cs typeface="Arial"/>
              </a:rPr>
              <a:t>future rate  adjustments that </a:t>
            </a:r>
            <a:r>
              <a:rPr sz="2000" dirty="0">
                <a:latin typeface="Arial"/>
                <a:cs typeface="Arial"/>
              </a:rPr>
              <a:t>will be higher </a:t>
            </a:r>
            <a:r>
              <a:rPr sz="2000" spc="-5" dirty="0">
                <a:latin typeface="Arial"/>
                <a:cs typeface="Arial"/>
              </a:rPr>
              <a:t>than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2.0%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399FF"/>
              </a:buClr>
              <a:buFont typeface="Wingdings"/>
              <a:buChar char=""/>
            </a:pPr>
            <a:endParaRPr sz="2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3399FF"/>
              </a:buClr>
              <a:buSzPct val="62500"/>
              <a:buFont typeface="Wingdings"/>
              <a:buChar char=""/>
              <a:tabLst>
                <a:tab pos="354965" algn="l"/>
                <a:tab pos="355600" algn="l"/>
                <a:tab pos="3891279" algn="l"/>
              </a:tabLst>
            </a:pPr>
            <a:r>
              <a:rPr sz="2000" dirty="0">
                <a:latin typeface="Arial"/>
                <a:cs typeface="Arial"/>
              </a:rPr>
              <a:t>Costs and </a:t>
            </a:r>
            <a:r>
              <a:rPr sz="2000" spc="-5" dirty="0">
                <a:latin typeface="Arial"/>
                <a:cs typeface="Arial"/>
              </a:rPr>
              <a:t>rate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plan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presented	</a:t>
            </a:r>
            <a:r>
              <a:rPr sz="2000" spc="-5" dirty="0">
                <a:latin typeface="Arial"/>
                <a:cs typeface="Arial"/>
              </a:rPr>
              <a:t>today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from </a:t>
            </a:r>
            <a:r>
              <a:rPr sz="2000" dirty="0">
                <a:latin typeface="Arial"/>
                <a:cs typeface="Arial"/>
              </a:rPr>
              <a:t>2018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study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399FF"/>
              </a:buClr>
              <a:buFont typeface="Wingdings"/>
              <a:buChar char=""/>
            </a:pPr>
            <a:endParaRPr sz="2600">
              <a:latin typeface="Times New Roman"/>
              <a:cs typeface="Times New Roman"/>
            </a:endParaRPr>
          </a:p>
          <a:p>
            <a:pPr marL="355600" marR="372745" indent="-342900">
              <a:lnSpc>
                <a:spcPct val="100000"/>
              </a:lnSpc>
              <a:spcBef>
                <a:spcPts val="5"/>
              </a:spcBef>
              <a:buClr>
                <a:srgbClr val="3399FF"/>
              </a:buClr>
              <a:buSzPct val="62500"/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Recommendations are being updated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account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revisions</a:t>
            </a:r>
            <a:r>
              <a:rPr sz="2000" spc="-2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  budget, CIP and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debt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399FF"/>
              </a:buClr>
              <a:buFont typeface="Wingdings"/>
              <a:buChar char=""/>
            </a:pPr>
            <a:endParaRPr sz="26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3399FF"/>
              </a:buClr>
              <a:buSzPct val="62500"/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Final recommendations unlikely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be </a:t>
            </a:r>
            <a:r>
              <a:rPr sz="2000" spc="-5" dirty="0">
                <a:latin typeface="Arial"/>
                <a:cs typeface="Arial"/>
              </a:rPr>
              <a:t>materially different from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2018  </a:t>
            </a:r>
            <a:r>
              <a:rPr sz="2000" spc="-5" dirty="0">
                <a:latin typeface="Arial"/>
                <a:cs typeface="Arial"/>
              </a:rPr>
              <a:t>estimates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45720" rIns="0" bIns="0" rtlCol="0">
            <a:spAutoFit/>
          </a:bodyPr>
          <a:lstStyle/>
          <a:p>
            <a:pPr marL="1205865" marR="1198245" indent="1084580">
              <a:lnSpc>
                <a:spcPct val="100000"/>
              </a:lnSpc>
              <a:spcBef>
                <a:spcPts val="360"/>
              </a:spcBef>
            </a:pPr>
            <a:r>
              <a:rPr spc="-5" dirty="0"/>
              <a:t>City of Laredo  Current Water Rate</a:t>
            </a:r>
            <a:r>
              <a:rPr spc="-30" dirty="0"/>
              <a:t> </a:t>
            </a:r>
            <a:r>
              <a:rPr spc="-5" dirty="0"/>
              <a:t>Structure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7007" y="5847449"/>
            <a:ext cx="21272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NOTE: </a:t>
            </a:r>
            <a:r>
              <a:rPr sz="1200" spc="-5" dirty="0">
                <a:latin typeface="Arial"/>
                <a:cs typeface="Arial"/>
              </a:rPr>
              <a:t>Effective </a:t>
            </a:r>
            <a:r>
              <a:rPr sz="1200" dirty="0">
                <a:latin typeface="Arial"/>
                <a:cs typeface="Arial"/>
              </a:rPr>
              <a:t>October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2018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97470" y="1371600"/>
            <a:ext cx="7179728" cy="4591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76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3810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457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City of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Laredo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Current Wastewater Rate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Structure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0837" y="1791800"/>
            <a:ext cx="8117362" cy="3532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139" y="5847449"/>
            <a:ext cx="21272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NOTE: </a:t>
            </a:r>
            <a:r>
              <a:rPr sz="1200" spc="-5" dirty="0">
                <a:latin typeface="Arial"/>
                <a:cs typeface="Arial"/>
              </a:rPr>
              <a:t>Effective </a:t>
            </a:r>
            <a:r>
              <a:rPr sz="1200" dirty="0">
                <a:latin typeface="Arial"/>
                <a:cs typeface="Arial"/>
              </a:rPr>
              <a:t>October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2018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76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45720" rIns="0" bIns="0" rtlCol="0">
            <a:spAutoFit/>
          </a:bodyPr>
          <a:lstStyle/>
          <a:p>
            <a:pPr marL="1202690" marR="370840" indent="-824865">
              <a:lnSpc>
                <a:spcPct val="100000"/>
              </a:lnSpc>
              <a:spcBef>
                <a:spcPts val="360"/>
              </a:spcBef>
            </a:pPr>
            <a:r>
              <a:rPr spc="-5" dirty="0"/>
              <a:t>Monthly Residential Charge Comparison  10,000 Gal</a:t>
            </a:r>
            <a:r>
              <a:rPr spc="-15" dirty="0"/>
              <a:t> </a:t>
            </a:r>
            <a:r>
              <a:rPr spc="-5" dirty="0"/>
              <a:t>Water/Wastewater</a:t>
            </a:r>
          </a:p>
        </p:txBody>
      </p:sp>
      <p:sp>
        <p:nvSpPr>
          <p:cNvPr id="3" name="object 3"/>
          <p:cNvSpPr/>
          <p:nvPr/>
        </p:nvSpPr>
        <p:spPr>
          <a:xfrm>
            <a:off x="838200" y="1447800"/>
            <a:ext cx="7643563" cy="46239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76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45720" rIns="0" bIns="0" rtlCol="0">
            <a:spAutoFit/>
          </a:bodyPr>
          <a:lstStyle/>
          <a:p>
            <a:pPr marL="1202690" marR="370840" indent="-824865">
              <a:lnSpc>
                <a:spcPct val="100000"/>
              </a:lnSpc>
              <a:spcBef>
                <a:spcPts val="360"/>
              </a:spcBef>
            </a:pPr>
            <a:r>
              <a:rPr spc="-5" dirty="0"/>
              <a:t>Monthly Residential Charge Comparison  10,000 Gal</a:t>
            </a:r>
            <a:r>
              <a:rPr spc="-15" dirty="0"/>
              <a:t> </a:t>
            </a:r>
            <a:r>
              <a:rPr spc="-5" dirty="0"/>
              <a:t>Water/Wastewater</a:t>
            </a:r>
          </a:p>
        </p:txBody>
      </p:sp>
      <p:sp>
        <p:nvSpPr>
          <p:cNvPr id="3" name="object 3"/>
          <p:cNvSpPr/>
          <p:nvPr/>
        </p:nvSpPr>
        <p:spPr>
          <a:xfrm>
            <a:off x="381000" y="1219200"/>
            <a:ext cx="7848599" cy="53121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99304" y="5819647"/>
            <a:ext cx="6457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Oct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2018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76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45720" rIns="0" bIns="0" rtlCol="0">
            <a:spAutoFit/>
          </a:bodyPr>
          <a:lstStyle/>
          <a:p>
            <a:pPr marL="1202690" marR="312420" indent="-885825">
              <a:lnSpc>
                <a:spcPct val="100000"/>
              </a:lnSpc>
              <a:spcBef>
                <a:spcPts val="360"/>
              </a:spcBef>
            </a:pPr>
            <a:r>
              <a:rPr spc="-5" dirty="0"/>
              <a:t>Monthly Commercial Charge Comparison  20,000 Gal</a:t>
            </a:r>
            <a:r>
              <a:rPr spc="-15" dirty="0"/>
              <a:t> </a:t>
            </a:r>
            <a:r>
              <a:rPr spc="-5" dirty="0"/>
              <a:t>Water/Wastewater</a:t>
            </a:r>
          </a:p>
        </p:txBody>
      </p:sp>
      <p:sp>
        <p:nvSpPr>
          <p:cNvPr id="3" name="object 3"/>
          <p:cNvSpPr/>
          <p:nvPr/>
        </p:nvSpPr>
        <p:spPr>
          <a:xfrm>
            <a:off x="381000" y="1447800"/>
            <a:ext cx="7696200" cy="4839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76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6629400" cy="838200"/>
          </a:xfrm>
          <a:prstGeom prst="rect">
            <a:avLst/>
          </a:prstGeom>
          <a:solidFill>
            <a:srgbClr val="0303FF"/>
          </a:solidFill>
        </p:spPr>
        <p:txBody>
          <a:bodyPr vert="horz" wrap="square" lIns="0" tIns="45720" rIns="0" bIns="0" rtlCol="0">
            <a:spAutoFit/>
          </a:bodyPr>
          <a:lstStyle/>
          <a:p>
            <a:pPr marL="1750060" marR="1742439" indent="109220">
              <a:lnSpc>
                <a:spcPct val="100000"/>
              </a:lnSpc>
              <a:spcBef>
                <a:spcPts val="360"/>
              </a:spcBef>
            </a:pPr>
            <a:r>
              <a:rPr spc="-5" dirty="0"/>
              <a:t>Actual and Forecast  Total Water</a:t>
            </a:r>
            <a:r>
              <a:rPr spc="-85" dirty="0"/>
              <a:t> </a:t>
            </a:r>
            <a:r>
              <a:rPr spc="-5" dirty="0"/>
              <a:t>Accounts</a:t>
            </a:r>
          </a:p>
        </p:txBody>
      </p:sp>
      <p:sp>
        <p:nvSpPr>
          <p:cNvPr id="3" name="object 3"/>
          <p:cNvSpPr/>
          <p:nvPr/>
        </p:nvSpPr>
        <p:spPr>
          <a:xfrm>
            <a:off x="1260084" y="2758699"/>
            <a:ext cx="288290" cy="2851150"/>
          </a:xfrm>
          <a:custGeom>
            <a:avLst/>
            <a:gdLst/>
            <a:ahLst/>
            <a:cxnLst/>
            <a:rect l="l" t="t" r="r" b="b"/>
            <a:pathLst>
              <a:path w="288290" h="2851150">
                <a:moveTo>
                  <a:pt x="0" y="0"/>
                </a:moveTo>
                <a:lnTo>
                  <a:pt x="287977" y="0"/>
                </a:lnTo>
                <a:lnTo>
                  <a:pt x="287977" y="2850767"/>
                </a:lnTo>
                <a:lnTo>
                  <a:pt x="0" y="2850767"/>
                </a:lnTo>
                <a:lnTo>
                  <a:pt x="0" y="0"/>
                </a:lnTo>
                <a:close/>
              </a:path>
            </a:pathLst>
          </a:custGeom>
          <a:solidFill>
            <a:srgbClr val="44B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458" y="2682880"/>
            <a:ext cx="288290" cy="2926715"/>
          </a:xfrm>
          <a:custGeom>
            <a:avLst/>
            <a:gdLst/>
            <a:ahLst/>
            <a:cxnLst/>
            <a:rect l="l" t="t" r="r" b="b"/>
            <a:pathLst>
              <a:path w="288289" h="2926715">
                <a:moveTo>
                  <a:pt x="0" y="0"/>
                </a:moveTo>
                <a:lnTo>
                  <a:pt x="287975" y="0"/>
                </a:lnTo>
                <a:lnTo>
                  <a:pt x="287975" y="2926614"/>
                </a:lnTo>
                <a:lnTo>
                  <a:pt x="0" y="2926614"/>
                </a:lnTo>
                <a:lnTo>
                  <a:pt x="0" y="0"/>
                </a:lnTo>
                <a:close/>
              </a:path>
            </a:pathLst>
          </a:custGeom>
          <a:solidFill>
            <a:srgbClr val="44B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96832" y="2637389"/>
            <a:ext cx="288290" cy="2972435"/>
          </a:xfrm>
          <a:custGeom>
            <a:avLst/>
            <a:gdLst/>
            <a:ahLst/>
            <a:cxnLst/>
            <a:rect l="l" t="t" r="r" b="b"/>
            <a:pathLst>
              <a:path w="288289" h="2972435">
                <a:moveTo>
                  <a:pt x="0" y="0"/>
                </a:moveTo>
                <a:lnTo>
                  <a:pt x="287976" y="0"/>
                </a:lnTo>
                <a:lnTo>
                  <a:pt x="287976" y="2972099"/>
                </a:lnTo>
                <a:lnTo>
                  <a:pt x="0" y="2972099"/>
                </a:lnTo>
                <a:lnTo>
                  <a:pt x="0" y="0"/>
                </a:lnTo>
                <a:close/>
              </a:path>
            </a:pathLst>
          </a:custGeom>
          <a:solidFill>
            <a:srgbClr val="44B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72784" y="2622225"/>
            <a:ext cx="280670" cy="2987675"/>
          </a:xfrm>
          <a:custGeom>
            <a:avLst/>
            <a:gdLst/>
            <a:ahLst/>
            <a:cxnLst/>
            <a:rect l="l" t="t" r="r" b="b"/>
            <a:pathLst>
              <a:path w="280670" h="2987675">
                <a:moveTo>
                  <a:pt x="0" y="0"/>
                </a:moveTo>
                <a:lnTo>
                  <a:pt x="280398" y="0"/>
                </a:lnTo>
                <a:lnTo>
                  <a:pt x="280398" y="2987263"/>
                </a:lnTo>
                <a:lnTo>
                  <a:pt x="0" y="298726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41162" y="2561572"/>
            <a:ext cx="280670" cy="3048000"/>
          </a:xfrm>
          <a:custGeom>
            <a:avLst/>
            <a:gdLst/>
            <a:ahLst/>
            <a:cxnLst/>
            <a:rect l="l" t="t" r="r" b="b"/>
            <a:pathLst>
              <a:path w="280670" h="3048000">
                <a:moveTo>
                  <a:pt x="280398" y="3047913"/>
                </a:moveTo>
                <a:lnTo>
                  <a:pt x="0" y="3047913"/>
                </a:lnTo>
                <a:lnTo>
                  <a:pt x="0" y="0"/>
                </a:lnTo>
                <a:lnTo>
                  <a:pt x="280398" y="0"/>
                </a:lnTo>
                <a:lnTo>
                  <a:pt x="280398" y="304791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09537" y="2500917"/>
            <a:ext cx="280670" cy="3108960"/>
          </a:xfrm>
          <a:custGeom>
            <a:avLst/>
            <a:gdLst/>
            <a:ahLst/>
            <a:cxnLst/>
            <a:rect l="l" t="t" r="r" b="b"/>
            <a:pathLst>
              <a:path w="280670" h="3108960">
                <a:moveTo>
                  <a:pt x="280398" y="3108568"/>
                </a:moveTo>
                <a:lnTo>
                  <a:pt x="0" y="3108568"/>
                </a:lnTo>
                <a:lnTo>
                  <a:pt x="0" y="0"/>
                </a:lnTo>
                <a:lnTo>
                  <a:pt x="280398" y="0"/>
                </a:lnTo>
                <a:lnTo>
                  <a:pt x="280398" y="310856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77912" y="2440262"/>
            <a:ext cx="280670" cy="3169285"/>
          </a:xfrm>
          <a:custGeom>
            <a:avLst/>
            <a:gdLst/>
            <a:ahLst/>
            <a:cxnLst/>
            <a:rect l="l" t="t" r="r" b="b"/>
            <a:pathLst>
              <a:path w="280670" h="3169285">
                <a:moveTo>
                  <a:pt x="280398" y="3169223"/>
                </a:moveTo>
                <a:lnTo>
                  <a:pt x="0" y="3169223"/>
                </a:lnTo>
                <a:lnTo>
                  <a:pt x="0" y="0"/>
                </a:lnTo>
                <a:lnTo>
                  <a:pt x="280398" y="0"/>
                </a:lnTo>
                <a:lnTo>
                  <a:pt x="280398" y="316922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46287" y="2379607"/>
            <a:ext cx="280670" cy="3230245"/>
          </a:xfrm>
          <a:custGeom>
            <a:avLst/>
            <a:gdLst/>
            <a:ahLst/>
            <a:cxnLst/>
            <a:rect l="l" t="t" r="r" b="b"/>
            <a:pathLst>
              <a:path w="280670" h="3230245">
                <a:moveTo>
                  <a:pt x="280398" y="3229878"/>
                </a:moveTo>
                <a:lnTo>
                  <a:pt x="0" y="3229878"/>
                </a:lnTo>
                <a:lnTo>
                  <a:pt x="0" y="0"/>
                </a:lnTo>
                <a:lnTo>
                  <a:pt x="280398" y="0"/>
                </a:lnTo>
                <a:lnTo>
                  <a:pt x="280398" y="322987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14661" y="2311371"/>
            <a:ext cx="288290" cy="3298190"/>
          </a:xfrm>
          <a:custGeom>
            <a:avLst/>
            <a:gdLst/>
            <a:ahLst/>
            <a:cxnLst/>
            <a:rect l="l" t="t" r="r" b="b"/>
            <a:pathLst>
              <a:path w="288289" h="3298190">
                <a:moveTo>
                  <a:pt x="287976" y="3298115"/>
                </a:moveTo>
                <a:lnTo>
                  <a:pt x="0" y="3298115"/>
                </a:lnTo>
                <a:lnTo>
                  <a:pt x="0" y="0"/>
                </a:lnTo>
                <a:lnTo>
                  <a:pt x="287976" y="0"/>
                </a:lnTo>
                <a:lnTo>
                  <a:pt x="287976" y="32981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83036" y="2250715"/>
            <a:ext cx="288290" cy="3359150"/>
          </a:xfrm>
          <a:custGeom>
            <a:avLst/>
            <a:gdLst/>
            <a:ahLst/>
            <a:cxnLst/>
            <a:rect l="l" t="t" r="r" b="b"/>
            <a:pathLst>
              <a:path w="288290" h="3359150">
                <a:moveTo>
                  <a:pt x="287976" y="3358770"/>
                </a:moveTo>
                <a:lnTo>
                  <a:pt x="0" y="3358770"/>
                </a:lnTo>
                <a:lnTo>
                  <a:pt x="0" y="0"/>
                </a:lnTo>
                <a:lnTo>
                  <a:pt x="287976" y="0"/>
                </a:lnTo>
                <a:lnTo>
                  <a:pt x="287976" y="335877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51411" y="2182478"/>
            <a:ext cx="288290" cy="3427095"/>
          </a:xfrm>
          <a:custGeom>
            <a:avLst/>
            <a:gdLst/>
            <a:ahLst/>
            <a:cxnLst/>
            <a:rect l="l" t="t" r="r" b="b"/>
            <a:pathLst>
              <a:path w="288290" h="3427095">
                <a:moveTo>
                  <a:pt x="287976" y="3427006"/>
                </a:moveTo>
                <a:lnTo>
                  <a:pt x="0" y="3427006"/>
                </a:lnTo>
                <a:lnTo>
                  <a:pt x="0" y="0"/>
                </a:lnTo>
                <a:lnTo>
                  <a:pt x="287976" y="0"/>
                </a:lnTo>
                <a:lnTo>
                  <a:pt x="287976" y="342700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527364" y="2114242"/>
            <a:ext cx="280670" cy="3495675"/>
          </a:xfrm>
          <a:custGeom>
            <a:avLst/>
            <a:gdLst/>
            <a:ahLst/>
            <a:cxnLst/>
            <a:rect l="l" t="t" r="r" b="b"/>
            <a:pathLst>
              <a:path w="280670" h="3495675">
                <a:moveTo>
                  <a:pt x="280397" y="3495243"/>
                </a:moveTo>
                <a:lnTo>
                  <a:pt x="0" y="3495243"/>
                </a:lnTo>
                <a:lnTo>
                  <a:pt x="0" y="0"/>
                </a:lnTo>
                <a:lnTo>
                  <a:pt x="280397" y="0"/>
                </a:lnTo>
                <a:lnTo>
                  <a:pt x="280397" y="349524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095739" y="2038423"/>
            <a:ext cx="280670" cy="3571240"/>
          </a:xfrm>
          <a:custGeom>
            <a:avLst/>
            <a:gdLst/>
            <a:ahLst/>
            <a:cxnLst/>
            <a:rect l="l" t="t" r="r" b="b"/>
            <a:pathLst>
              <a:path w="280670" h="3571240">
                <a:moveTo>
                  <a:pt x="280397" y="3571062"/>
                </a:moveTo>
                <a:lnTo>
                  <a:pt x="0" y="3571062"/>
                </a:lnTo>
                <a:lnTo>
                  <a:pt x="0" y="0"/>
                </a:lnTo>
                <a:lnTo>
                  <a:pt x="280397" y="0"/>
                </a:lnTo>
                <a:lnTo>
                  <a:pt x="280397" y="357106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16096" y="1462201"/>
            <a:ext cx="0" cy="4147820"/>
          </a:xfrm>
          <a:custGeom>
            <a:avLst/>
            <a:gdLst/>
            <a:ahLst/>
            <a:cxnLst/>
            <a:rect l="l" t="t" r="r" b="b"/>
            <a:pathLst>
              <a:path h="4147820">
                <a:moveTo>
                  <a:pt x="0" y="4147264"/>
                </a:moveTo>
                <a:lnTo>
                  <a:pt x="1" y="0"/>
                </a:lnTo>
              </a:path>
            </a:pathLst>
          </a:custGeom>
          <a:ln w="15156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78205" y="560946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7891" y="0"/>
                </a:lnTo>
              </a:path>
            </a:pathLst>
          </a:custGeom>
          <a:ln w="15163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78205" y="519246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7891" y="0"/>
                </a:lnTo>
              </a:path>
            </a:pathLst>
          </a:custGeom>
          <a:ln w="15163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78205" y="47830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7891" y="0"/>
                </a:lnTo>
              </a:path>
            </a:pathLst>
          </a:custGeom>
          <a:ln w="15163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78205" y="436604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7891" y="0"/>
                </a:lnTo>
              </a:path>
            </a:pathLst>
          </a:custGeom>
          <a:ln w="15163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78205" y="394904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7891" y="0"/>
                </a:lnTo>
              </a:path>
            </a:pathLst>
          </a:custGeom>
          <a:ln w="15163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78205" y="353962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7891" y="0"/>
                </a:lnTo>
              </a:path>
            </a:pathLst>
          </a:custGeom>
          <a:ln w="15163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78205" y="312262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7891" y="0"/>
                </a:lnTo>
              </a:path>
            </a:pathLst>
          </a:custGeom>
          <a:ln w="15163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78205" y="270562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7891" y="0"/>
                </a:lnTo>
              </a:path>
            </a:pathLst>
          </a:custGeom>
          <a:ln w="15163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78205" y="228862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7891" y="0"/>
                </a:lnTo>
              </a:path>
            </a:pathLst>
          </a:custGeom>
          <a:ln w="15163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78205" y="187920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7891" y="0"/>
                </a:lnTo>
              </a:path>
            </a:pathLst>
          </a:custGeom>
          <a:ln w="15163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78205" y="146220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7891" y="0"/>
                </a:lnTo>
              </a:path>
            </a:pathLst>
          </a:custGeom>
          <a:ln w="15163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16096" y="5609479"/>
            <a:ext cx="7404100" cy="0"/>
          </a:xfrm>
          <a:custGeom>
            <a:avLst/>
            <a:gdLst/>
            <a:ahLst/>
            <a:cxnLst/>
            <a:rect l="l" t="t" r="r" b="b"/>
            <a:pathLst>
              <a:path w="7404100">
                <a:moveTo>
                  <a:pt x="0" y="0"/>
                </a:moveTo>
                <a:lnTo>
                  <a:pt x="7403995" y="1"/>
                </a:lnTo>
              </a:path>
            </a:pathLst>
          </a:custGeom>
          <a:ln w="15163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16096" y="5609479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491"/>
                </a:lnTo>
              </a:path>
            </a:pathLst>
          </a:custGeom>
          <a:ln w="15156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84468" y="5609479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491"/>
                </a:lnTo>
              </a:path>
            </a:pathLst>
          </a:custGeom>
          <a:ln w="15156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60419" y="5609479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491"/>
                </a:lnTo>
              </a:path>
            </a:pathLst>
          </a:custGeom>
          <a:ln w="15156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28791" y="5609479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491"/>
                </a:lnTo>
              </a:path>
            </a:pathLst>
          </a:custGeom>
          <a:ln w="15156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97163" y="5609479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491"/>
                </a:lnTo>
              </a:path>
            </a:pathLst>
          </a:custGeom>
          <a:ln w="15156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65535" y="5609479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491"/>
                </a:lnTo>
              </a:path>
            </a:pathLst>
          </a:custGeom>
          <a:ln w="15156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533908" y="5609479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491"/>
                </a:lnTo>
              </a:path>
            </a:pathLst>
          </a:custGeom>
          <a:ln w="15156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02280" y="5609479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491"/>
                </a:lnTo>
              </a:path>
            </a:pathLst>
          </a:custGeom>
          <a:ln w="15156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670652" y="5609479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491"/>
                </a:lnTo>
              </a:path>
            </a:pathLst>
          </a:custGeom>
          <a:ln w="15156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239024" y="5609479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491"/>
                </a:lnTo>
              </a:path>
            </a:pathLst>
          </a:custGeom>
          <a:ln w="15156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814974" y="5609479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491"/>
                </a:lnTo>
              </a:path>
            </a:pathLst>
          </a:custGeom>
          <a:ln w="15156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383347" y="5609479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491"/>
                </a:lnTo>
              </a:path>
            </a:pathLst>
          </a:custGeom>
          <a:ln w="15156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951719" y="5609479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491"/>
                </a:lnTo>
              </a:path>
            </a:pathLst>
          </a:custGeom>
          <a:ln w="15156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520091" y="5609479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491"/>
                </a:lnTo>
              </a:path>
            </a:pathLst>
          </a:custGeom>
          <a:ln w="15156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211347" y="2502560"/>
            <a:ext cx="404495" cy="1892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b="1" dirty="0">
                <a:solidFill>
                  <a:srgbClr val="3E3E3E"/>
                </a:solidFill>
                <a:latin typeface="Calibri"/>
                <a:cs typeface="Calibri"/>
              </a:rPr>
              <a:t>68</a:t>
            </a:r>
            <a:r>
              <a:rPr sz="1050" b="1" spc="25" dirty="0">
                <a:solidFill>
                  <a:srgbClr val="3E3E3E"/>
                </a:solidFill>
                <a:latin typeface="Calibri"/>
                <a:cs typeface="Calibri"/>
              </a:rPr>
              <a:t>,</a:t>
            </a:r>
            <a:r>
              <a:rPr sz="1050" b="1" dirty="0">
                <a:solidFill>
                  <a:srgbClr val="3E3E3E"/>
                </a:solidFill>
                <a:latin typeface="Calibri"/>
                <a:cs typeface="Calibri"/>
              </a:rPr>
              <a:t>769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760">
              <a:lnSpc>
                <a:spcPts val="1650"/>
              </a:lnSpc>
            </a:pPr>
            <a:r>
              <a:rPr dirty="0"/>
              <a:t>Page:</a:t>
            </a:r>
            <a:r>
              <a:rPr spc="-100" dirty="0"/>
              <a:t> </a:t>
            </a: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44" name="object 44"/>
          <p:cNvSpPr txBox="1"/>
          <p:nvPr/>
        </p:nvSpPr>
        <p:spPr>
          <a:xfrm>
            <a:off x="2919312" y="2368824"/>
            <a:ext cx="404495" cy="1892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b="1" dirty="0">
                <a:solidFill>
                  <a:srgbClr val="3E3E3E"/>
                </a:solidFill>
                <a:latin typeface="Calibri"/>
                <a:cs typeface="Calibri"/>
              </a:rPr>
              <a:t>71</a:t>
            </a:r>
            <a:r>
              <a:rPr sz="1050" b="1" spc="25" dirty="0">
                <a:solidFill>
                  <a:srgbClr val="3E3E3E"/>
                </a:solidFill>
                <a:latin typeface="Calibri"/>
                <a:cs typeface="Calibri"/>
              </a:rPr>
              <a:t>,</a:t>
            </a:r>
            <a:r>
              <a:rPr sz="1050" b="1" dirty="0">
                <a:solidFill>
                  <a:srgbClr val="3E3E3E"/>
                </a:solidFill>
                <a:latin typeface="Calibri"/>
                <a:cs typeface="Calibri"/>
              </a:rPr>
              <a:t>994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765915" y="2058120"/>
            <a:ext cx="404495" cy="1892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b="1" dirty="0">
                <a:solidFill>
                  <a:srgbClr val="3E3E3E"/>
                </a:solidFill>
                <a:latin typeface="Calibri"/>
                <a:cs typeface="Calibri"/>
              </a:rPr>
              <a:t>79</a:t>
            </a:r>
            <a:r>
              <a:rPr sz="1050" b="1" spc="25" dirty="0">
                <a:solidFill>
                  <a:srgbClr val="3E3E3E"/>
                </a:solidFill>
                <a:latin typeface="Calibri"/>
                <a:cs typeface="Calibri"/>
              </a:rPr>
              <a:t>,</a:t>
            </a:r>
            <a:r>
              <a:rPr sz="1050" b="1" dirty="0">
                <a:solidFill>
                  <a:srgbClr val="3E3E3E"/>
                </a:solidFill>
                <a:latin typeface="Calibri"/>
                <a:cs typeface="Calibri"/>
              </a:rPr>
              <a:t>487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043200" y="1786427"/>
            <a:ext cx="404495" cy="1892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b="1" dirty="0">
                <a:solidFill>
                  <a:srgbClr val="3E3E3E"/>
                </a:solidFill>
                <a:latin typeface="Calibri"/>
                <a:cs typeface="Calibri"/>
              </a:rPr>
              <a:t>86</a:t>
            </a:r>
            <a:r>
              <a:rPr sz="1050" b="1" spc="25" dirty="0">
                <a:solidFill>
                  <a:srgbClr val="3E3E3E"/>
                </a:solidFill>
                <a:latin typeface="Calibri"/>
                <a:cs typeface="Calibri"/>
              </a:rPr>
              <a:t>,</a:t>
            </a:r>
            <a:r>
              <a:rPr sz="1050" b="1" dirty="0">
                <a:solidFill>
                  <a:srgbClr val="3E3E3E"/>
                </a:solidFill>
                <a:latin typeface="Calibri"/>
                <a:cs typeface="Calibri"/>
              </a:rPr>
              <a:t>039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66661" y="3010155"/>
            <a:ext cx="404495" cy="267716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60</a:t>
            </a:r>
            <a:r>
              <a:rPr sz="1050" b="1" spc="25" dirty="0">
                <a:solidFill>
                  <a:srgbClr val="595958"/>
                </a:solidFill>
                <a:latin typeface="Calibri"/>
                <a:cs typeface="Calibri"/>
              </a:rPr>
              <a:t>,</a:t>
            </a: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000</a:t>
            </a:r>
            <a:endParaRPr sz="10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50</a:t>
            </a:r>
            <a:r>
              <a:rPr sz="1050" b="1" spc="25" dirty="0">
                <a:solidFill>
                  <a:srgbClr val="595958"/>
                </a:solidFill>
                <a:latin typeface="Calibri"/>
                <a:cs typeface="Calibri"/>
              </a:rPr>
              <a:t>,</a:t>
            </a: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000</a:t>
            </a:r>
            <a:endParaRPr sz="10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40</a:t>
            </a:r>
            <a:r>
              <a:rPr sz="1050" b="1" spc="25" dirty="0">
                <a:solidFill>
                  <a:srgbClr val="595958"/>
                </a:solidFill>
                <a:latin typeface="Calibri"/>
                <a:cs typeface="Calibri"/>
              </a:rPr>
              <a:t>,</a:t>
            </a: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000</a:t>
            </a:r>
            <a:endParaRPr sz="10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30</a:t>
            </a:r>
            <a:r>
              <a:rPr sz="1050" b="1" spc="25" dirty="0">
                <a:solidFill>
                  <a:srgbClr val="595958"/>
                </a:solidFill>
                <a:latin typeface="Calibri"/>
                <a:cs typeface="Calibri"/>
              </a:rPr>
              <a:t>,</a:t>
            </a: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000</a:t>
            </a:r>
            <a:endParaRPr sz="10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20</a:t>
            </a:r>
            <a:r>
              <a:rPr sz="1050" b="1" spc="25" dirty="0">
                <a:solidFill>
                  <a:srgbClr val="595958"/>
                </a:solidFill>
                <a:latin typeface="Calibri"/>
                <a:cs typeface="Calibri"/>
              </a:rPr>
              <a:t>,</a:t>
            </a: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000</a:t>
            </a:r>
            <a:endParaRPr sz="10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10</a:t>
            </a:r>
            <a:r>
              <a:rPr sz="1050" b="1" spc="25" dirty="0">
                <a:solidFill>
                  <a:srgbClr val="595958"/>
                </a:solidFill>
                <a:latin typeface="Calibri"/>
                <a:cs typeface="Calibri"/>
              </a:rPr>
              <a:t>,</a:t>
            </a: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000</a:t>
            </a:r>
            <a:endParaRPr sz="10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R="64769" algn="r">
              <a:lnSpc>
                <a:spcPct val="100000"/>
              </a:lnSpc>
              <a:spcBef>
                <a:spcPts val="855"/>
              </a:spcBef>
            </a:pPr>
            <a:r>
              <a:rPr sz="1050" b="1" spc="5" dirty="0">
                <a:solidFill>
                  <a:srgbClr val="595958"/>
                </a:solidFill>
                <a:latin typeface="Calibri"/>
                <a:cs typeface="Calibri"/>
              </a:rPr>
              <a:t>-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66661" y="2595505"/>
            <a:ext cx="404495" cy="1892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70</a:t>
            </a:r>
            <a:r>
              <a:rPr sz="1050" b="1" spc="25" dirty="0">
                <a:solidFill>
                  <a:srgbClr val="595958"/>
                </a:solidFill>
                <a:latin typeface="Calibri"/>
                <a:cs typeface="Calibri"/>
              </a:rPr>
              <a:t>,</a:t>
            </a: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000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66661" y="2180854"/>
            <a:ext cx="404495" cy="1892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80</a:t>
            </a:r>
            <a:r>
              <a:rPr sz="1050" b="1" spc="25" dirty="0">
                <a:solidFill>
                  <a:srgbClr val="595958"/>
                </a:solidFill>
                <a:latin typeface="Calibri"/>
                <a:cs typeface="Calibri"/>
              </a:rPr>
              <a:t>,</a:t>
            </a: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000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6661" y="1766204"/>
            <a:ext cx="404495" cy="1892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90</a:t>
            </a:r>
            <a:r>
              <a:rPr sz="1050" b="1" spc="25" dirty="0">
                <a:solidFill>
                  <a:srgbClr val="595958"/>
                </a:solidFill>
                <a:latin typeface="Calibri"/>
                <a:cs typeface="Calibri"/>
              </a:rPr>
              <a:t>,</a:t>
            </a: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000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97547" y="1351554"/>
            <a:ext cx="473075" cy="1892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100</a:t>
            </a:r>
            <a:r>
              <a:rPr sz="1050" b="1" spc="25" dirty="0">
                <a:solidFill>
                  <a:srgbClr val="595958"/>
                </a:solidFill>
                <a:latin typeface="Calibri"/>
                <a:cs typeface="Calibri"/>
              </a:rPr>
              <a:t>,</a:t>
            </a: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000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446914" y="5675503"/>
            <a:ext cx="2742565" cy="1892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81660" algn="l"/>
                <a:tab pos="1151255" algn="l"/>
                <a:tab pos="1720214" algn="l"/>
                <a:tab pos="2289810" algn="l"/>
              </a:tabLst>
            </a:pP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FY</a:t>
            </a:r>
            <a:r>
              <a:rPr sz="1050" b="1" spc="45" dirty="0">
                <a:solidFill>
                  <a:srgbClr val="595958"/>
                </a:solidFill>
                <a:latin typeface="Calibri"/>
                <a:cs typeface="Calibri"/>
              </a:rPr>
              <a:t> </a:t>
            </a: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2019	FY</a:t>
            </a:r>
            <a:r>
              <a:rPr sz="1050" b="1" spc="45" dirty="0">
                <a:solidFill>
                  <a:srgbClr val="595958"/>
                </a:solidFill>
                <a:latin typeface="Calibri"/>
                <a:cs typeface="Calibri"/>
              </a:rPr>
              <a:t> </a:t>
            </a: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2020	FY</a:t>
            </a:r>
            <a:r>
              <a:rPr sz="1050" b="1" spc="50" dirty="0">
                <a:solidFill>
                  <a:srgbClr val="595958"/>
                </a:solidFill>
                <a:latin typeface="Calibri"/>
                <a:cs typeface="Calibri"/>
              </a:rPr>
              <a:t> </a:t>
            </a: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2021	FY</a:t>
            </a:r>
            <a:r>
              <a:rPr sz="1050" b="1" spc="45" dirty="0">
                <a:solidFill>
                  <a:srgbClr val="595958"/>
                </a:solidFill>
                <a:latin typeface="Calibri"/>
                <a:cs typeface="Calibri"/>
              </a:rPr>
              <a:t> </a:t>
            </a: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2022	FY</a:t>
            </a:r>
            <a:r>
              <a:rPr sz="1050" b="1" spc="-20" dirty="0">
                <a:solidFill>
                  <a:srgbClr val="595958"/>
                </a:solidFill>
                <a:latin typeface="Calibri"/>
                <a:cs typeface="Calibri"/>
              </a:rPr>
              <a:t> </a:t>
            </a: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2023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293519" y="5675503"/>
            <a:ext cx="2172970" cy="1892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81660" algn="l"/>
                <a:tab pos="1151255" algn="l"/>
                <a:tab pos="1720214" algn="l"/>
              </a:tabLst>
            </a:pP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FY</a:t>
            </a:r>
            <a:r>
              <a:rPr sz="1050" b="1" spc="45" dirty="0">
                <a:solidFill>
                  <a:srgbClr val="595958"/>
                </a:solidFill>
                <a:latin typeface="Calibri"/>
                <a:cs typeface="Calibri"/>
              </a:rPr>
              <a:t> </a:t>
            </a: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2024	FY</a:t>
            </a:r>
            <a:r>
              <a:rPr sz="1050" b="1" spc="45" dirty="0">
                <a:solidFill>
                  <a:srgbClr val="595958"/>
                </a:solidFill>
                <a:latin typeface="Calibri"/>
                <a:cs typeface="Calibri"/>
              </a:rPr>
              <a:t> </a:t>
            </a: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2025	FY</a:t>
            </a:r>
            <a:r>
              <a:rPr sz="1050" b="1" spc="50" dirty="0">
                <a:solidFill>
                  <a:srgbClr val="595958"/>
                </a:solidFill>
                <a:latin typeface="Calibri"/>
                <a:cs typeface="Calibri"/>
              </a:rPr>
              <a:t> </a:t>
            </a: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2026	FY</a:t>
            </a:r>
            <a:r>
              <a:rPr sz="1050" b="1" spc="-25" dirty="0">
                <a:solidFill>
                  <a:srgbClr val="595958"/>
                </a:solidFill>
                <a:latin typeface="Calibri"/>
                <a:cs typeface="Calibri"/>
              </a:rPr>
              <a:t> </a:t>
            </a: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2027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114800" y="1502308"/>
            <a:ext cx="1718945" cy="307975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5"/>
              </a:spcBef>
            </a:pPr>
            <a:r>
              <a:rPr sz="1400" dirty="0">
                <a:latin typeface="Arial"/>
                <a:cs typeface="Arial"/>
              </a:rPr>
              <a:t>2% Annual</a:t>
            </a:r>
            <a:r>
              <a:rPr sz="1400" spc="-1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Growth</a:t>
            </a:r>
            <a:endParaRPr sz="14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916939" y="5675503"/>
            <a:ext cx="2430780" cy="5880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64795">
              <a:lnSpc>
                <a:spcPct val="100000"/>
              </a:lnSpc>
              <a:spcBef>
                <a:spcPts val="125"/>
              </a:spcBef>
              <a:tabLst>
                <a:tab pos="834390" algn="l"/>
                <a:tab pos="1403350" algn="l"/>
              </a:tabLst>
            </a:pP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FY</a:t>
            </a:r>
            <a:r>
              <a:rPr sz="1050" b="1" spc="45" dirty="0">
                <a:solidFill>
                  <a:srgbClr val="595958"/>
                </a:solidFill>
                <a:latin typeface="Calibri"/>
                <a:cs typeface="Calibri"/>
              </a:rPr>
              <a:t> </a:t>
            </a: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2015	FY</a:t>
            </a:r>
            <a:r>
              <a:rPr sz="1050" b="1" spc="45" dirty="0">
                <a:solidFill>
                  <a:srgbClr val="595958"/>
                </a:solidFill>
                <a:latin typeface="Calibri"/>
                <a:cs typeface="Calibri"/>
              </a:rPr>
              <a:t> </a:t>
            </a:r>
            <a:r>
              <a:rPr sz="1050" b="1" dirty="0">
                <a:solidFill>
                  <a:srgbClr val="595958"/>
                </a:solidFill>
                <a:latin typeface="Calibri"/>
                <a:cs typeface="Calibri"/>
              </a:rPr>
              <a:t>2016	FY 2017 </a:t>
            </a:r>
            <a:r>
              <a:rPr sz="1050" b="1" spc="10" dirty="0">
                <a:solidFill>
                  <a:srgbClr val="595958"/>
                </a:solidFill>
                <a:latin typeface="Calibri"/>
                <a:cs typeface="Calibri"/>
              </a:rPr>
              <a:t>TY </a:t>
            </a:r>
            <a:r>
              <a:rPr sz="1050" b="1" spc="15" dirty="0">
                <a:solidFill>
                  <a:srgbClr val="595958"/>
                </a:solidFill>
                <a:latin typeface="Calibri"/>
                <a:cs typeface="Calibri"/>
              </a:rPr>
              <a:t>2018</a:t>
            </a:r>
            <a:endParaRPr sz="10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TY </a:t>
            </a:r>
            <a:r>
              <a:rPr sz="1200" dirty="0">
                <a:latin typeface="Arial"/>
                <a:cs typeface="Arial"/>
              </a:rPr>
              <a:t>= </a:t>
            </a:r>
            <a:r>
              <a:rPr sz="1200" spc="-35" dirty="0">
                <a:latin typeface="Arial"/>
                <a:cs typeface="Arial"/>
              </a:rPr>
              <a:t>Test</a:t>
            </a:r>
            <a:r>
              <a:rPr sz="1200" spc="-105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Year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1674</Words>
  <Application>Microsoft Office PowerPoint</Application>
  <PresentationFormat>On-screen Show (4:3)</PresentationFormat>
  <Paragraphs>858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Office Theme</vt:lpstr>
      <vt:lpstr>City of Laredo</vt:lpstr>
      <vt:lpstr>Facts about Water and WW Rates  in the 21st Century</vt:lpstr>
      <vt:lpstr>City of Laredo  Initial Observations</vt:lpstr>
      <vt:lpstr>City of Laredo  Current Water Rate Structure</vt:lpstr>
      <vt:lpstr>PowerPoint Presentation</vt:lpstr>
      <vt:lpstr>Monthly Residential Charge Comparison  10,000 Gal Water/Wastewater</vt:lpstr>
      <vt:lpstr>Monthly Residential Charge Comparison  10,000 Gal Water/Wastewater</vt:lpstr>
      <vt:lpstr>Monthly Commercial Charge Comparison  20,000 Gal Water/Wastewater</vt:lpstr>
      <vt:lpstr>Actual and Forecast  Total Water Accounts</vt:lpstr>
      <vt:lpstr>2018 Rate Study  Capital Improvement Plan</vt:lpstr>
      <vt:lpstr>PowerPoint Presentation</vt:lpstr>
      <vt:lpstr>PowerPoint Presentation</vt:lpstr>
      <vt:lpstr>2018 Rate Study  Forecast W/WW Bond Issues</vt:lpstr>
      <vt:lpstr>PowerPoint Presentation</vt:lpstr>
      <vt:lpstr>Notes on Rate Proposal</vt:lpstr>
      <vt:lpstr>2018 Rate Study  Residential Water Rate Plan</vt:lpstr>
      <vt:lpstr>2018 Rate Study  Commercial Water Rate Plan</vt:lpstr>
      <vt:lpstr>What’s the Change</vt:lpstr>
      <vt:lpstr>2018 Residential and Commercial  Wastewater Rate Plan</vt:lpstr>
      <vt:lpstr>What’s the Change</vt:lpstr>
      <vt:lpstr>PowerPoint Presentation</vt:lpstr>
      <vt:lpstr>Monthly Residential Charge Comparison  10,000 Gal Water/Wastewater</vt:lpstr>
      <vt:lpstr>Monthly Commercial Charge Comparison  20,000 Gal Water/Wastewater</vt:lpstr>
      <vt:lpstr>Effects on the Customers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djackson@economists.com</dc:creator>
  <cp:lastModifiedBy>Esmeralda Robles</cp:lastModifiedBy>
  <cp:revision>1</cp:revision>
  <dcterms:created xsi:type="dcterms:W3CDTF">2019-04-25T17:25:33Z</dcterms:created>
  <dcterms:modified xsi:type="dcterms:W3CDTF">2019-04-25T17:25:55Z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2019-04-24T00:00:00Z</vt:filetime>
  </property>
  <property fmtid="{D5CDD505-2E9C-101B-9397-08002B2CF9AE}" pid="3" name="Creator">
    <vt:lpwstr>Acrobat PDFMaker 10.1 for PowerPoint</vt:lpwstr>
  </property>
  <property fmtid="{D5CDD505-2E9C-101B-9397-08002B2CF9AE}" pid="4" name="LastSaved">
    <vt:filetime>2019-04-25T00:00:00Z</vt:filetime>
  </property>
</Properties>
</file>